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TAN St. Canard" pitchFamily="2" charset="77"/>
      <p:regular r:id="rId12"/>
      <p:bold r:id="rId13"/>
    </p:embeddedFont>
    <p:embeddedFont>
      <p:font typeface="Varela Round" pitchFamily="2" charset="-79"/>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599" autoAdjust="0"/>
  </p:normalViewPr>
  <p:slideViewPr>
    <p:cSldViewPr>
      <p:cViewPr varScale="1">
        <p:scale>
          <a:sx n="70" d="100"/>
          <a:sy n="70" d="100"/>
        </p:scale>
        <p:origin x="74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vmfkcpKH0oM" TargetMode="External"/><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hyperlink" Target="https://www.youtube.com/watch?v=wYl9Lgq0M7k" TargetMode="External"/><Relationship Id="rId4" Type="http://schemas.openxmlformats.org/officeDocument/2006/relationships/hyperlink" Target="https://www.youtube.com/watch?v=lTYcztKAMts" TargetMode="External"/><Relationship Id="rId9" Type="http://schemas.openxmlformats.org/officeDocument/2006/relationships/hyperlink" Target="https://www.youtube.com/watch?v=nKmQTV-9elQ"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jpe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4F0"/>
        </a:solidFill>
        <a:effectLst/>
      </p:bgPr>
    </p:bg>
    <p:spTree>
      <p:nvGrpSpPr>
        <p:cNvPr id="1" name=""/>
        <p:cNvGrpSpPr/>
        <p:nvPr/>
      </p:nvGrpSpPr>
      <p:grpSpPr>
        <a:xfrm>
          <a:off x="0" y="0"/>
          <a:ext cx="0" cy="0"/>
          <a:chOff x="0" y="0"/>
          <a:chExt cx="0" cy="0"/>
        </a:xfrm>
      </p:grpSpPr>
      <p:grpSp>
        <p:nvGrpSpPr>
          <p:cNvPr id="2" name="Group 2"/>
          <p:cNvGrpSpPr/>
          <p:nvPr/>
        </p:nvGrpSpPr>
        <p:grpSpPr>
          <a:xfrm>
            <a:off x="-1130300" y="4057750"/>
            <a:ext cx="3086100" cy="2171499"/>
            <a:chOff x="0" y="0"/>
            <a:chExt cx="812800" cy="571917"/>
          </a:xfrm>
        </p:grpSpPr>
        <p:sp>
          <p:nvSpPr>
            <p:cNvPr id="3" name="Freeform 3"/>
            <p:cNvSpPr/>
            <p:nvPr/>
          </p:nvSpPr>
          <p:spPr>
            <a:xfrm>
              <a:off x="0" y="0"/>
              <a:ext cx="812800" cy="571917"/>
            </a:xfrm>
            <a:custGeom>
              <a:avLst/>
              <a:gdLst/>
              <a:ahLst/>
              <a:cxnLst/>
              <a:rect l="l" t="t" r="r" b="b"/>
              <a:pathLst>
                <a:path w="812800" h="571917">
                  <a:moveTo>
                    <a:pt x="609600" y="0"/>
                  </a:moveTo>
                  <a:cubicBezTo>
                    <a:pt x="721824" y="0"/>
                    <a:pt x="812800" y="128028"/>
                    <a:pt x="812800" y="285959"/>
                  </a:cubicBezTo>
                  <a:cubicBezTo>
                    <a:pt x="812800" y="443889"/>
                    <a:pt x="721824" y="571917"/>
                    <a:pt x="609600" y="571917"/>
                  </a:cubicBezTo>
                  <a:lnTo>
                    <a:pt x="203200" y="571917"/>
                  </a:lnTo>
                  <a:cubicBezTo>
                    <a:pt x="90976" y="571917"/>
                    <a:pt x="0" y="443889"/>
                    <a:pt x="0" y="285959"/>
                  </a:cubicBezTo>
                  <a:cubicBezTo>
                    <a:pt x="0" y="128028"/>
                    <a:pt x="90976" y="0"/>
                    <a:pt x="203200" y="0"/>
                  </a:cubicBezTo>
                  <a:close/>
                </a:path>
              </a:pathLst>
            </a:custGeom>
            <a:solidFill>
              <a:srgbClr val="3F7ED8"/>
            </a:solidFill>
          </p:spPr>
          <p:txBody>
            <a:bodyPr/>
            <a:lstStyle/>
            <a:p>
              <a:endParaRPr lang="en-US"/>
            </a:p>
          </p:txBody>
        </p:sp>
        <p:sp>
          <p:nvSpPr>
            <p:cNvPr id="4" name="TextBox 4"/>
            <p:cNvSpPr txBox="1"/>
            <p:nvPr/>
          </p:nvSpPr>
          <p:spPr>
            <a:xfrm>
              <a:off x="0" y="-47625"/>
              <a:ext cx="812800" cy="61954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467343" y="4057750"/>
            <a:ext cx="3086100" cy="2171499"/>
            <a:chOff x="0" y="0"/>
            <a:chExt cx="812800" cy="571917"/>
          </a:xfrm>
        </p:grpSpPr>
        <p:sp>
          <p:nvSpPr>
            <p:cNvPr id="6" name="Freeform 6"/>
            <p:cNvSpPr/>
            <p:nvPr/>
          </p:nvSpPr>
          <p:spPr>
            <a:xfrm>
              <a:off x="0" y="0"/>
              <a:ext cx="812800" cy="571917"/>
            </a:xfrm>
            <a:custGeom>
              <a:avLst/>
              <a:gdLst/>
              <a:ahLst/>
              <a:cxnLst/>
              <a:rect l="l" t="t" r="r" b="b"/>
              <a:pathLst>
                <a:path w="812800" h="571917">
                  <a:moveTo>
                    <a:pt x="609600" y="0"/>
                  </a:moveTo>
                  <a:cubicBezTo>
                    <a:pt x="721824" y="0"/>
                    <a:pt x="812800" y="128028"/>
                    <a:pt x="812800" y="285959"/>
                  </a:cubicBezTo>
                  <a:cubicBezTo>
                    <a:pt x="812800" y="443889"/>
                    <a:pt x="721824" y="571917"/>
                    <a:pt x="609600" y="571917"/>
                  </a:cubicBezTo>
                  <a:lnTo>
                    <a:pt x="203200" y="571917"/>
                  </a:lnTo>
                  <a:cubicBezTo>
                    <a:pt x="90976" y="571917"/>
                    <a:pt x="0" y="443889"/>
                    <a:pt x="0" y="285959"/>
                  </a:cubicBezTo>
                  <a:cubicBezTo>
                    <a:pt x="0" y="128028"/>
                    <a:pt x="90976" y="0"/>
                    <a:pt x="203200" y="0"/>
                  </a:cubicBezTo>
                  <a:close/>
                </a:path>
              </a:pathLst>
            </a:custGeom>
            <a:solidFill>
              <a:srgbClr val="3F7ED8"/>
            </a:solidFill>
          </p:spPr>
          <p:txBody>
            <a:bodyPr/>
            <a:lstStyle/>
            <a:p>
              <a:endParaRPr lang="en-US"/>
            </a:p>
          </p:txBody>
        </p:sp>
        <p:sp>
          <p:nvSpPr>
            <p:cNvPr id="7" name="TextBox 7"/>
            <p:cNvSpPr txBox="1"/>
            <p:nvPr/>
          </p:nvSpPr>
          <p:spPr>
            <a:xfrm>
              <a:off x="0" y="-47625"/>
              <a:ext cx="812800" cy="619542"/>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3554166" y="3682623"/>
            <a:ext cx="11314810" cy="2885673"/>
          </a:xfrm>
          <a:prstGeom prst="rect">
            <a:avLst/>
          </a:prstGeom>
        </p:spPr>
        <p:txBody>
          <a:bodyPr lIns="0" tIns="0" rIns="0" bIns="0" rtlCol="0" anchor="t">
            <a:spAutoFit/>
          </a:bodyPr>
          <a:lstStyle/>
          <a:p>
            <a:pPr algn="ctr">
              <a:lnSpc>
                <a:spcPts val="11572"/>
              </a:lnSpc>
            </a:pPr>
            <a:r>
              <a:rPr lang="en-US" sz="8265">
                <a:solidFill>
                  <a:srgbClr val="3F7ED8"/>
                </a:solidFill>
                <a:latin typeface="TAN St. Canard"/>
                <a:ea typeface="TAN St. Canard"/>
                <a:cs typeface="TAN St. Canard"/>
                <a:sym typeface="TAN St. Canard"/>
              </a:rPr>
              <a:t>MOVEMBER 2025</a:t>
            </a:r>
            <a:r>
              <a:rPr lang="en-US" sz="8265">
                <a:solidFill>
                  <a:srgbClr val="004AAD"/>
                </a:solidFill>
                <a:latin typeface="TAN St. Canard"/>
                <a:ea typeface="TAN St. Canard"/>
                <a:cs typeface="TAN St. Canard"/>
                <a:sym typeface="TAN St. Canard"/>
              </a:rPr>
              <a:t> </a:t>
            </a:r>
            <a:r>
              <a:rPr lang="en-US" sz="8265">
                <a:solidFill>
                  <a:srgbClr val="F59408"/>
                </a:solidFill>
                <a:latin typeface="TAN St. Canard"/>
                <a:ea typeface="TAN St. Canard"/>
                <a:cs typeface="TAN St. Canard"/>
                <a:sym typeface="TAN St. Canard"/>
              </a:rPr>
              <a:t>CHECK IN</a:t>
            </a:r>
          </a:p>
        </p:txBody>
      </p:sp>
      <p:sp>
        <p:nvSpPr>
          <p:cNvPr id="9" name="TextBox 9"/>
          <p:cNvSpPr txBox="1"/>
          <p:nvPr/>
        </p:nvSpPr>
        <p:spPr>
          <a:xfrm>
            <a:off x="4880587" y="6777263"/>
            <a:ext cx="8526827" cy="381768"/>
          </a:xfrm>
          <a:prstGeom prst="rect">
            <a:avLst/>
          </a:prstGeom>
        </p:spPr>
        <p:txBody>
          <a:bodyPr lIns="0" tIns="0" rIns="0" bIns="0" rtlCol="0" anchor="t">
            <a:spAutoFit/>
          </a:bodyPr>
          <a:lstStyle/>
          <a:p>
            <a:pPr algn="ctr">
              <a:lnSpc>
                <a:spcPts val="3107"/>
              </a:lnSpc>
              <a:spcBef>
                <a:spcPct val="0"/>
              </a:spcBef>
            </a:pPr>
            <a:r>
              <a:rPr lang="en-US" sz="2219">
                <a:solidFill>
                  <a:srgbClr val="575756"/>
                </a:solidFill>
                <a:latin typeface="Varela Round"/>
                <a:ea typeface="Varela Round"/>
                <a:cs typeface="Varela Round"/>
                <a:sym typeface="Varela Round"/>
              </a:rPr>
              <a:t>Supporting Mental Health in Boys and Young Men</a:t>
            </a:r>
          </a:p>
        </p:txBody>
      </p:sp>
      <p:grpSp>
        <p:nvGrpSpPr>
          <p:cNvPr id="10" name="Group 10"/>
          <p:cNvGrpSpPr/>
          <p:nvPr/>
        </p:nvGrpSpPr>
        <p:grpSpPr>
          <a:xfrm>
            <a:off x="-654420" y="-242672"/>
            <a:ext cx="5535007" cy="2542743"/>
            <a:chOff x="0" y="0"/>
            <a:chExt cx="7380009" cy="3390324"/>
          </a:xfrm>
        </p:grpSpPr>
        <p:sp>
          <p:nvSpPr>
            <p:cNvPr id="11" name="Freeform 11"/>
            <p:cNvSpPr/>
            <p:nvPr/>
          </p:nvSpPr>
          <p:spPr>
            <a:xfrm>
              <a:off x="185687" y="0"/>
              <a:ext cx="7194322" cy="3390324"/>
            </a:xfrm>
            <a:custGeom>
              <a:avLst/>
              <a:gdLst/>
              <a:ahLst/>
              <a:cxnLst/>
              <a:rect l="l" t="t" r="r" b="b"/>
              <a:pathLst>
                <a:path w="7194322" h="3390324">
                  <a:moveTo>
                    <a:pt x="0" y="0"/>
                  </a:moveTo>
                  <a:lnTo>
                    <a:pt x="7194322" y="0"/>
                  </a:lnTo>
                  <a:lnTo>
                    <a:pt x="7194322" y="3390324"/>
                  </a:lnTo>
                  <a:lnTo>
                    <a:pt x="0" y="33903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2" name="Group 12"/>
            <p:cNvGrpSpPr/>
            <p:nvPr/>
          </p:nvGrpSpPr>
          <p:grpSpPr>
            <a:xfrm>
              <a:off x="0" y="311721"/>
              <a:ext cx="6878459" cy="2912955"/>
              <a:chOff x="0" y="0"/>
              <a:chExt cx="1825343" cy="773013"/>
            </a:xfrm>
          </p:grpSpPr>
          <p:sp>
            <p:nvSpPr>
              <p:cNvPr id="13" name="Freeform 13"/>
              <p:cNvSpPr/>
              <p:nvPr/>
            </p:nvSpPr>
            <p:spPr>
              <a:xfrm>
                <a:off x="0" y="0"/>
                <a:ext cx="1825343" cy="773013"/>
              </a:xfrm>
              <a:custGeom>
                <a:avLst/>
                <a:gdLst/>
                <a:ahLst/>
                <a:cxnLst/>
                <a:rect l="l" t="t" r="r" b="b"/>
                <a:pathLst>
                  <a:path w="1825343" h="773013">
                    <a:moveTo>
                      <a:pt x="55526" y="0"/>
                    </a:moveTo>
                    <a:lnTo>
                      <a:pt x="1769816" y="0"/>
                    </a:lnTo>
                    <a:cubicBezTo>
                      <a:pt x="1784543" y="0"/>
                      <a:pt x="1798666" y="5850"/>
                      <a:pt x="1809079" y="16263"/>
                    </a:cubicBezTo>
                    <a:cubicBezTo>
                      <a:pt x="1819493" y="26676"/>
                      <a:pt x="1825343" y="40800"/>
                      <a:pt x="1825343" y="55526"/>
                    </a:cubicBezTo>
                    <a:lnTo>
                      <a:pt x="1825343" y="717487"/>
                    </a:lnTo>
                    <a:cubicBezTo>
                      <a:pt x="1825343" y="732214"/>
                      <a:pt x="1819493" y="746337"/>
                      <a:pt x="1809079" y="756750"/>
                    </a:cubicBezTo>
                    <a:cubicBezTo>
                      <a:pt x="1798666" y="767163"/>
                      <a:pt x="1784543" y="773013"/>
                      <a:pt x="1769816" y="773013"/>
                    </a:cubicBezTo>
                    <a:lnTo>
                      <a:pt x="55526" y="773013"/>
                    </a:lnTo>
                    <a:cubicBezTo>
                      <a:pt x="40800" y="773013"/>
                      <a:pt x="26676" y="767163"/>
                      <a:pt x="16263" y="756750"/>
                    </a:cubicBezTo>
                    <a:cubicBezTo>
                      <a:pt x="5850" y="746337"/>
                      <a:pt x="0" y="732214"/>
                      <a:pt x="0" y="717487"/>
                    </a:cubicBezTo>
                    <a:lnTo>
                      <a:pt x="0" y="55526"/>
                    </a:lnTo>
                    <a:cubicBezTo>
                      <a:pt x="0" y="40800"/>
                      <a:pt x="5850" y="26676"/>
                      <a:pt x="16263" y="16263"/>
                    </a:cubicBezTo>
                    <a:cubicBezTo>
                      <a:pt x="26676" y="5850"/>
                      <a:pt x="40800" y="0"/>
                      <a:pt x="55526" y="0"/>
                    </a:cubicBezTo>
                    <a:close/>
                  </a:path>
                </a:pathLst>
              </a:custGeom>
              <a:solidFill>
                <a:srgbClr val="FEFEFE"/>
              </a:solidFill>
            </p:spPr>
            <p:txBody>
              <a:bodyPr/>
              <a:lstStyle/>
              <a:p>
                <a:endParaRPr lang="en-US"/>
              </a:p>
            </p:txBody>
          </p:sp>
          <p:sp>
            <p:nvSpPr>
              <p:cNvPr id="14" name="TextBox 14"/>
              <p:cNvSpPr txBox="1"/>
              <p:nvPr/>
            </p:nvSpPr>
            <p:spPr>
              <a:xfrm>
                <a:off x="0" y="-9525"/>
                <a:ext cx="1825343" cy="782538"/>
              </a:xfrm>
              <a:prstGeom prst="rect">
                <a:avLst/>
              </a:prstGeom>
            </p:spPr>
            <p:txBody>
              <a:bodyPr lIns="53680" tIns="53680" rIns="53680" bIns="53680" rtlCol="0" anchor="ctr"/>
              <a:lstStyle/>
              <a:p>
                <a:pPr algn="ctr">
                  <a:lnSpc>
                    <a:spcPts val="1399"/>
                  </a:lnSpc>
                </a:pPr>
                <a:endParaRPr/>
              </a:p>
            </p:txBody>
          </p:sp>
        </p:grpSp>
        <p:grpSp>
          <p:nvGrpSpPr>
            <p:cNvPr id="15" name="Group 15"/>
            <p:cNvGrpSpPr/>
            <p:nvPr/>
          </p:nvGrpSpPr>
          <p:grpSpPr>
            <a:xfrm>
              <a:off x="2040642" y="1779637"/>
              <a:ext cx="561697" cy="56169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9408"/>
              </a:solidFill>
            </p:spPr>
            <p:txBody>
              <a:bodyPr/>
              <a:lstStyle/>
              <a:p>
                <a:endParaRPr lang="en-US"/>
              </a:p>
            </p:txBody>
          </p:sp>
          <p:sp>
            <p:nvSpPr>
              <p:cNvPr id="17" name="TextBox 17"/>
              <p:cNvSpPr txBox="1"/>
              <p:nvPr/>
            </p:nvSpPr>
            <p:spPr>
              <a:xfrm>
                <a:off x="76200" y="57150"/>
                <a:ext cx="660400" cy="679450"/>
              </a:xfrm>
              <a:prstGeom prst="rect">
                <a:avLst/>
              </a:prstGeom>
            </p:spPr>
            <p:txBody>
              <a:bodyPr lIns="14422" tIns="14422" rIns="14422" bIns="14422" rtlCol="0" anchor="ctr"/>
              <a:lstStyle/>
              <a:p>
                <a:pPr algn="ctr">
                  <a:lnSpc>
                    <a:spcPts val="870"/>
                  </a:lnSpc>
                </a:pPr>
                <a:endParaRPr/>
              </a:p>
            </p:txBody>
          </p:sp>
        </p:grpSp>
        <p:grpSp>
          <p:nvGrpSpPr>
            <p:cNvPr id="18" name="Group 18"/>
            <p:cNvGrpSpPr/>
            <p:nvPr/>
          </p:nvGrpSpPr>
          <p:grpSpPr>
            <a:xfrm>
              <a:off x="2697588" y="1779637"/>
              <a:ext cx="561697" cy="56169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9408"/>
              </a:solidFill>
            </p:spPr>
            <p:txBody>
              <a:bodyPr/>
              <a:lstStyle/>
              <a:p>
                <a:endParaRPr lang="en-US"/>
              </a:p>
            </p:txBody>
          </p:sp>
          <p:sp>
            <p:nvSpPr>
              <p:cNvPr id="20" name="TextBox 20"/>
              <p:cNvSpPr txBox="1"/>
              <p:nvPr/>
            </p:nvSpPr>
            <p:spPr>
              <a:xfrm>
                <a:off x="76200" y="57150"/>
                <a:ext cx="660400" cy="679450"/>
              </a:xfrm>
              <a:prstGeom prst="rect">
                <a:avLst/>
              </a:prstGeom>
            </p:spPr>
            <p:txBody>
              <a:bodyPr lIns="14422" tIns="14422" rIns="14422" bIns="14422" rtlCol="0" anchor="ctr"/>
              <a:lstStyle/>
              <a:p>
                <a:pPr algn="ctr">
                  <a:lnSpc>
                    <a:spcPts val="870"/>
                  </a:lnSpc>
                </a:pPr>
                <a:endParaRPr/>
              </a:p>
            </p:txBody>
          </p:sp>
        </p:grpSp>
        <p:grpSp>
          <p:nvGrpSpPr>
            <p:cNvPr id="21" name="Group 21"/>
            <p:cNvGrpSpPr/>
            <p:nvPr/>
          </p:nvGrpSpPr>
          <p:grpSpPr>
            <a:xfrm>
              <a:off x="3354534" y="1779637"/>
              <a:ext cx="561697" cy="561697"/>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9408"/>
              </a:solidFill>
            </p:spPr>
            <p:txBody>
              <a:bodyPr/>
              <a:lstStyle/>
              <a:p>
                <a:endParaRPr lang="en-US"/>
              </a:p>
            </p:txBody>
          </p:sp>
          <p:sp>
            <p:nvSpPr>
              <p:cNvPr id="23" name="TextBox 23"/>
              <p:cNvSpPr txBox="1"/>
              <p:nvPr/>
            </p:nvSpPr>
            <p:spPr>
              <a:xfrm>
                <a:off x="76200" y="57150"/>
                <a:ext cx="660400" cy="679450"/>
              </a:xfrm>
              <a:prstGeom prst="rect">
                <a:avLst/>
              </a:prstGeom>
            </p:spPr>
            <p:txBody>
              <a:bodyPr lIns="14422" tIns="14422" rIns="14422" bIns="14422" rtlCol="0" anchor="ctr"/>
              <a:lstStyle/>
              <a:p>
                <a:pPr algn="ctr">
                  <a:lnSpc>
                    <a:spcPts val="870"/>
                  </a:lnSpc>
                </a:pPr>
                <a:endParaRPr/>
              </a:p>
            </p:txBody>
          </p:sp>
        </p:grpSp>
        <p:grpSp>
          <p:nvGrpSpPr>
            <p:cNvPr id="24" name="Group 24"/>
            <p:cNvGrpSpPr/>
            <p:nvPr/>
          </p:nvGrpSpPr>
          <p:grpSpPr>
            <a:xfrm>
              <a:off x="4011480" y="1779637"/>
              <a:ext cx="561697" cy="561697"/>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9408"/>
              </a:solidFill>
            </p:spPr>
            <p:txBody>
              <a:bodyPr/>
              <a:lstStyle/>
              <a:p>
                <a:endParaRPr lang="en-US"/>
              </a:p>
            </p:txBody>
          </p:sp>
          <p:sp>
            <p:nvSpPr>
              <p:cNvPr id="26" name="TextBox 26"/>
              <p:cNvSpPr txBox="1"/>
              <p:nvPr/>
            </p:nvSpPr>
            <p:spPr>
              <a:xfrm>
                <a:off x="76200" y="57150"/>
                <a:ext cx="660400" cy="679450"/>
              </a:xfrm>
              <a:prstGeom prst="rect">
                <a:avLst/>
              </a:prstGeom>
            </p:spPr>
            <p:txBody>
              <a:bodyPr lIns="14422" tIns="14422" rIns="14422" bIns="14422" rtlCol="0" anchor="ctr"/>
              <a:lstStyle/>
              <a:p>
                <a:pPr algn="ctr">
                  <a:lnSpc>
                    <a:spcPts val="870"/>
                  </a:lnSpc>
                </a:pPr>
                <a:endParaRPr/>
              </a:p>
            </p:txBody>
          </p:sp>
        </p:grpSp>
        <p:grpSp>
          <p:nvGrpSpPr>
            <p:cNvPr id="27" name="Group 27"/>
            <p:cNvGrpSpPr/>
            <p:nvPr/>
          </p:nvGrpSpPr>
          <p:grpSpPr>
            <a:xfrm>
              <a:off x="4668426" y="1779637"/>
              <a:ext cx="561697" cy="561697"/>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9408"/>
              </a:solidFill>
            </p:spPr>
            <p:txBody>
              <a:bodyPr/>
              <a:lstStyle/>
              <a:p>
                <a:endParaRPr lang="en-US"/>
              </a:p>
            </p:txBody>
          </p:sp>
          <p:sp>
            <p:nvSpPr>
              <p:cNvPr id="29" name="TextBox 29"/>
              <p:cNvSpPr txBox="1"/>
              <p:nvPr/>
            </p:nvSpPr>
            <p:spPr>
              <a:xfrm>
                <a:off x="76200" y="57150"/>
                <a:ext cx="660400" cy="679450"/>
              </a:xfrm>
              <a:prstGeom prst="rect">
                <a:avLst/>
              </a:prstGeom>
            </p:spPr>
            <p:txBody>
              <a:bodyPr lIns="14422" tIns="14422" rIns="14422" bIns="14422" rtlCol="0" anchor="ctr"/>
              <a:lstStyle/>
              <a:p>
                <a:pPr algn="ctr">
                  <a:lnSpc>
                    <a:spcPts val="870"/>
                  </a:lnSpc>
                </a:pPr>
                <a:endParaRPr/>
              </a:p>
            </p:txBody>
          </p:sp>
        </p:grpSp>
        <p:sp>
          <p:nvSpPr>
            <p:cNvPr id="30" name="Freeform 30"/>
            <p:cNvSpPr/>
            <p:nvPr/>
          </p:nvSpPr>
          <p:spPr>
            <a:xfrm>
              <a:off x="2789668" y="1941807"/>
              <a:ext cx="377536" cy="299283"/>
            </a:xfrm>
            <a:custGeom>
              <a:avLst/>
              <a:gdLst/>
              <a:ahLst/>
              <a:cxnLst/>
              <a:rect l="l" t="t" r="r" b="b"/>
              <a:pathLst>
                <a:path w="377536" h="299283">
                  <a:moveTo>
                    <a:pt x="0" y="0"/>
                  </a:moveTo>
                  <a:lnTo>
                    <a:pt x="377536" y="0"/>
                  </a:lnTo>
                  <a:lnTo>
                    <a:pt x="377536" y="299283"/>
                  </a:lnTo>
                  <a:lnTo>
                    <a:pt x="0" y="2992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1" name="Freeform 31"/>
            <p:cNvSpPr/>
            <p:nvPr/>
          </p:nvSpPr>
          <p:spPr>
            <a:xfrm>
              <a:off x="2132332" y="1884328"/>
              <a:ext cx="378316" cy="375564"/>
            </a:xfrm>
            <a:custGeom>
              <a:avLst/>
              <a:gdLst/>
              <a:ahLst/>
              <a:cxnLst/>
              <a:rect l="l" t="t" r="r" b="b"/>
              <a:pathLst>
                <a:path w="378316" h="375564">
                  <a:moveTo>
                    <a:pt x="0" y="0"/>
                  </a:moveTo>
                  <a:lnTo>
                    <a:pt x="378316" y="0"/>
                  </a:lnTo>
                  <a:lnTo>
                    <a:pt x="378316" y="375564"/>
                  </a:lnTo>
                  <a:lnTo>
                    <a:pt x="0" y="3755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2" name="Freeform 32"/>
            <p:cNvSpPr/>
            <p:nvPr/>
          </p:nvSpPr>
          <p:spPr>
            <a:xfrm>
              <a:off x="4104340" y="1909545"/>
              <a:ext cx="377536" cy="331545"/>
            </a:xfrm>
            <a:custGeom>
              <a:avLst/>
              <a:gdLst/>
              <a:ahLst/>
              <a:cxnLst/>
              <a:rect l="l" t="t" r="r" b="b"/>
              <a:pathLst>
                <a:path w="377536" h="331545">
                  <a:moveTo>
                    <a:pt x="0" y="0"/>
                  </a:moveTo>
                  <a:lnTo>
                    <a:pt x="377536" y="0"/>
                  </a:lnTo>
                  <a:lnTo>
                    <a:pt x="377536" y="331545"/>
                  </a:lnTo>
                  <a:lnTo>
                    <a:pt x="0" y="33154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3" name="Freeform 33"/>
            <p:cNvSpPr/>
            <p:nvPr/>
          </p:nvSpPr>
          <p:spPr>
            <a:xfrm>
              <a:off x="4813445" y="1872610"/>
              <a:ext cx="311938" cy="387282"/>
            </a:xfrm>
            <a:custGeom>
              <a:avLst/>
              <a:gdLst/>
              <a:ahLst/>
              <a:cxnLst/>
              <a:rect l="l" t="t" r="r" b="b"/>
              <a:pathLst>
                <a:path w="311938" h="387282">
                  <a:moveTo>
                    <a:pt x="0" y="0"/>
                  </a:moveTo>
                  <a:lnTo>
                    <a:pt x="311938" y="0"/>
                  </a:lnTo>
                  <a:lnTo>
                    <a:pt x="311938" y="387282"/>
                  </a:lnTo>
                  <a:lnTo>
                    <a:pt x="0" y="38728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4" name="Freeform 34"/>
            <p:cNvSpPr/>
            <p:nvPr/>
          </p:nvSpPr>
          <p:spPr>
            <a:xfrm>
              <a:off x="3447394" y="1941807"/>
              <a:ext cx="377536" cy="211420"/>
            </a:xfrm>
            <a:custGeom>
              <a:avLst/>
              <a:gdLst/>
              <a:ahLst/>
              <a:cxnLst/>
              <a:rect l="l" t="t" r="r" b="b"/>
              <a:pathLst>
                <a:path w="377536" h="211420">
                  <a:moveTo>
                    <a:pt x="0" y="0"/>
                  </a:moveTo>
                  <a:lnTo>
                    <a:pt x="377536" y="0"/>
                  </a:lnTo>
                  <a:lnTo>
                    <a:pt x="377536" y="211420"/>
                  </a:lnTo>
                  <a:lnTo>
                    <a:pt x="0" y="21142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35" name="TextBox 35"/>
            <p:cNvSpPr txBox="1"/>
            <p:nvPr/>
          </p:nvSpPr>
          <p:spPr>
            <a:xfrm>
              <a:off x="1097484" y="761801"/>
              <a:ext cx="5075795" cy="1118535"/>
            </a:xfrm>
            <a:prstGeom prst="rect">
              <a:avLst/>
            </a:prstGeom>
          </p:spPr>
          <p:txBody>
            <a:bodyPr lIns="0" tIns="0" rIns="0" bIns="0" rtlCol="0" anchor="t">
              <a:spAutoFit/>
            </a:bodyPr>
            <a:lstStyle/>
            <a:p>
              <a:pPr algn="ctr">
                <a:lnSpc>
                  <a:spcPts val="6370"/>
                </a:lnSpc>
              </a:pPr>
              <a:r>
                <a:rPr lang="en-US" sz="5844" spc="40">
                  <a:solidFill>
                    <a:srgbClr val="3F7FD8"/>
                  </a:solidFill>
                  <a:latin typeface="TAN St. Canard"/>
                  <a:ea typeface="TAN St. Canard"/>
                  <a:cs typeface="TAN St. Canard"/>
                  <a:sym typeface="TAN St. Canard"/>
                </a:rPr>
                <a:t>CHECK IN</a:t>
              </a:r>
            </a:p>
          </p:txBody>
        </p:sp>
        <p:sp>
          <p:nvSpPr>
            <p:cNvPr id="36" name="TextBox 36"/>
            <p:cNvSpPr txBox="1"/>
            <p:nvPr/>
          </p:nvSpPr>
          <p:spPr>
            <a:xfrm>
              <a:off x="1192258" y="2543615"/>
              <a:ext cx="4886247" cy="545778"/>
            </a:xfrm>
            <a:prstGeom prst="rect">
              <a:avLst/>
            </a:prstGeom>
          </p:spPr>
          <p:txBody>
            <a:bodyPr lIns="0" tIns="0" rIns="0" bIns="0" rtlCol="0" anchor="t">
              <a:spAutoFit/>
            </a:bodyPr>
            <a:lstStyle/>
            <a:p>
              <a:pPr algn="ctr">
                <a:lnSpc>
                  <a:spcPts val="3087"/>
                </a:lnSpc>
              </a:pPr>
              <a:r>
                <a:rPr lang="en-US" sz="2832" spc="19">
                  <a:solidFill>
                    <a:srgbClr val="3F7FD8"/>
                  </a:solidFill>
                  <a:latin typeface="TAN St. Canard"/>
                  <a:ea typeface="TAN St. Canard"/>
                  <a:cs typeface="TAN St. Canard"/>
                  <a:sym typeface="TAN St. Canard"/>
                </a:rPr>
                <a:t>THIS MOVEMBER</a:t>
              </a:r>
            </a:p>
          </p:txBody>
        </p:sp>
      </p:grpSp>
      <p:grpSp>
        <p:nvGrpSpPr>
          <p:cNvPr id="37" name="Group 37"/>
          <p:cNvGrpSpPr/>
          <p:nvPr/>
        </p:nvGrpSpPr>
        <p:grpSpPr>
          <a:xfrm>
            <a:off x="6601465" y="8724612"/>
            <a:ext cx="5085069" cy="1443799"/>
            <a:chOff x="0" y="0"/>
            <a:chExt cx="6780092" cy="1925065"/>
          </a:xfrm>
        </p:grpSpPr>
        <p:sp>
          <p:nvSpPr>
            <p:cNvPr id="38" name="Freeform 38"/>
            <p:cNvSpPr/>
            <p:nvPr/>
          </p:nvSpPr>
          <p:spPr>
            <a:xfrm>
              <a:off x="0" y="0"/>
              <a:ext cx="6780092" cy="1595426"/>
            </a:xfrm>
            <a:custGeom>
              <a:avLst/>
              <a:gdLst/>
              <a:ahLst/>
              <a:cxnLst/>
              <a:rect l="l" t="t" r="r" b="b"/>
              <a:pathLst>
                <a:path w="6780092" h="1595426">
                  <a:moveTo>
                    <a:pt x="0" y="0"/>
                  </a:moveTo>
                  <a:lnTo>
                    <a:pt x="6780092" y="0"/>
                  </a:lnTo>
                  <a:lnTo>
                    <a:pt x="6780092" y="1595426"/>
                  </a:lnTo>
                  <a:lnTo>
                    <a:pt x="0" y="1595426"/>
                  </a:lnTo>
                  <a:lnTo>
                    <a:pt x="0" y="0"/>
                  </a:lnTo>
                  <a:close/>
                </a:path>
              </a:pathLst>
            </a:custGeom>
            <a:blipFill>
              <a:blip r:embed="rId14"/>
              <a:stretch>
                <a:fillRect t="-50759" b="-73368"/>
              </a:stretch>
            </a:blipFill>
          </p:spPr>
          <p:txBody>
            <a:bodyPr/>
            <a:lstStyle/>
            <a:p>
              <a:endParaRPr lang="en-US"/>
            </a:p>
          </p:txBody>
        </p:sp>
        <p:sp>
          <p:nvSpPr>
            <p:cNvPr id="39" name="TextBox 39"/>
            <p:cNvSpPr txBox="1"/>
            <p:nvPr/>
          </p:nvSpPr>
          <p:spPr>
            <a:xfrm>
              <a:off x="2435755" y="1516320"/>
              <a:ext cx="2071892" cy="408745"/>
            </a:xfrm>
            <a:prstGeom prst="rect">
              <a:avLst/>
            </a:prstGeom>
          </p:spPr>
          <p:txBody>
            <a:bodyPr wrap="square" lIns="0" tIns="0" rIns="0" bIns="0" rtlCol="0" anchor="t">
              <a:spAutoFit/>
            </a:bodyPr>
            <a:lstStyle/>
            <a:p>
              <a:pPr algn="ctr">
                <a:lnSpc>
                  <a:spcPts val="2531"/>
                </a:lnSpc>
              </a:pPr>
              <a:r>
                <a:rPr lang="en-US" sz="1808" dirty="0">
                  <a:solidFill>
                    <a:srgbClr val="575756"/>
                  </a:solidFill>
                  <a:latin typeface="Varela Round"/>
                  <a:ea typeface="Varela Round"/>
                  <a:cs typeface="Varela Round"/>
                  <a:sym typeface="Varela Round"/>
                </a:rPr>
                <a:t>stem4.org.uk</a:t>
              </a:r>
            </a:p>
          </p:txBody>
        </p:sp>
      </p:grpSp>
      <p:grpSp>
        <p:nvGrpSpPr>
          <p:cNvPr id="40" name="Group 40"/>
          <p:cNvGrpSpPr/>
          <p:nvPr/>
        </p:nvGrpSpPr>
        <p:grpSpPr>
          <a:xfrm>
            <a:off x="15059540" y="8695963"/>
            <a:ext cx="3086100" cy="1450050"/>
            <a:chOff x="0" y="-57148"/>
            <a:chExt cx="4114799" cy="1933400"/>
          </a:xfrm>
        </p:grpSpPr>
        <p:sp>
          <p:nvSpPr>
            <p:cNvPr id="41" name="Freeform 41"/>
            <p:cNvSpPr/>
            <p:nvPr/>
          </p:nvSpPr>
          <p:spPr>
            <a:xfrm>
              <a:off x="454506" y="444869"/>
              <a:ext cx="3350195" cy="1431383"/>
            </a:xfrm>
            <a:custGeom>
              <a:avLst/>
              <a:gdLst/>
              <a:ahLst/>
              <a:cxnLst/>
              <a:rect l="l" t="t" r="r" b="b"/>
              <a:pathLst>
                <a:path w="3350195" h="1431383">
                  <a:moveTo>
                    <a:pt x="0" y="0"/>
                  </a:moveTo>
                  <a:lnTo>
                    <a:pt x="3350195" y="0"/>
                  </a:lnTo>
                  <a:lnTo>
                    <a:pt x="3350195" y="1431383"/>
                  </a:lnTo>
                  <a:lnTo>
                    <a:pt x="0" y="1431383"/>
                  </a:lnTo>
                  <a:lnTo>
                    <a:pt x="0" y="0"/>
                  </a:lnTo>
                  <a:close/>
                </a:path>
              </a:pathLst>
            </a:custGeom>
            <a:blipFill>
              <a:blip r:embed="rId15"/>
              <a:stretch>
                <a:fillRect t="-27174" b="-38039"/>
              </a:stretch>
            </a:blipFill>
          </p:spPr>
          <p:txBody>
            <a:bodyPr/>
            <a:lstStyle/>
            <a:p>
              <a:endParaRPr lang="en-US"/>
            </a:p>
          </p:txBody>
        </p:sp>
        <p:sp>
          <p:nvSpPr>
            <p:cNvPr id="42" name="TextBox 42"/>
            <p:cNvSpPr txBox="1"/>
            <p:nvPr/>
          </p:nvSpPr>
          <p:spPr>
            <a:xfrm>
              <a:off x="0" y="-57148"/>
              <a:ext cx="4114799" cy="652657"/>
            </a:xfrm>
            <a:prstGeom prst="rect">
              <a:avLst/>
            </a:prstGeom>
          </p:spPr>
          <p:txBody>
            <a:bodyPr wrap="square" lIns="0" tIns="0" rIns="0" bIns="0" rtlCol="0" anchor="t">
              <a:spAutoFit/>
            </a:bodyPr>
            <a:lstStyle/>
            <a:p>
              <a:pPr algn="ctr">
                <a:lnSpc>
                  <a:spcPts val="4012"/>
                </a:lnSpc>
              </a:pPr>
              <a:r>
                <a:rPr lang="en-US" sz="2866" dirty="0">
                  <a:solidFill>
                    <a:srgbClr val="575756"/>
                  </a:solidFill>
                  <a:latin typeface="Varela Round"/>
                  <a:ea typeface="Varela Round"/>
                  <a:cs typeface="Varela Round"/>
                  <a:sym typeface="Varela Round"/>
                </a:rPr>
                <a:t>Proud to support</a:t>
              </a:r>
            </a:p>
          </p:txBody>
        </p:sp>
      </p:grpSp>
      <p:sp>
        <p:nvSpPr>
          <p:cNvPr id="43" name="TextBox 43"/>
          <p:cNvSpPr txBox="1"/>
          <p:nvPr/>
        </p:nvSpPr>
        <p:spPr>
          <a:xfrm>
            <a:off x="233629" y="9943906"/>
            <a:ext cx="1024211" cy="202107"/>
          </a:xfrm>
          <a:prstGeom prst="rect">
            <a:avLst/>
          </a:prstGeom>
        </p:spPr>
        <p:txBody>
          <a:bodyPr wrap="square" lIns="0" tIns="0" rIns="0" bIns="0" rtlCol="0" anchor="t">
            <a:spAutoFit/>
          </a:bodyPr>
          <a:lstStyle/>
          <a:p>
            <a:pPr algn="ctr">
              <a:lnSpc>
                <a:spcPts val="1628"/>
              </a:lnSpc>
            </a:pPr>
            <a:r>
              <a:rPr lang="en-US" sz="1162" dirty="0">
                <a:solidFill>
                  <a:srgbClr val="575756"/>
                </a:solidFill>
                <a:latin typeface="Varela Round"/>
                <a:ea typeface="Varela Round"/>
                <a:cs typeface="Varela Round"/>
                <a:sym typeface="Varela Round"/>
              </a:rPr>
              <a:t>©stem4org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4F0"/>
        </a:solidFill>
        <a:effectLst/>
      </p:bgPr>
    </p:bg>
    <p:spTree>
      <p:nvGrpSpPr>
        <p:cNvPr id="1" name=""/>
        <p:cNvGrpSpPr/>
        <p:nvPr/>
      </p:nvGrpSpPr>
      <p:grpSpPr>
        <a:xfrm>
          <a:off x="0" y="0"/>
          <a:ext cx="0" cy="0"/>
          <a:chOff x="0" y="0"/>
          <a:chExt cx="0" cy="0"/>
        </a:xfrm>
      </p:grpSpPr>
      <p:grpSp>
        <p:nvGrpSpPr>
          <p:cNvPr id="2" name="Group 2"/>
          <p:cNvGrpSpPr/>
          <p:nvPr/>
        </p:nvGrpSpPr>
        <p:grpSpPr>
          <a:xfrm>
            <a:off x="-698500" y="4477111"/>
            <a:ext cx="5245100" cy="1332778"/>
            <a:chOff x="0" y="0"/>
            <a:chExt cx="1381426" cy="351020"/>
          </a:xfrm>
        </p:grpSpPr>
        <p:sp>
          <p:nvSpPr>
            <p:cNvPr id="3" name="Freeform 3"/>
            <p:cNvSpPr/>
            <p:nvPr/>
          </p:nvSpPr>
          <p:spPr>
            <a:xfrm>
              <a:off x="0" y="0"/>
              <a:ext cx="1381426" cy="351020"/>
            </a:xfrm>
            <a:custGeom>
              <a:avLst/>
              <a:gdLst/>
              <a:ahLst/>
              <a:cxnLst/>
              <a:rect l="l" t="t" r="r" b="b"/>
              <a:pathLst>
                <a:path w="1381426" h="351020">
                  <a:moveTo>
                    <a:pt x="75277" y="0"/>
                  </a:moveTo>
                  <a:lnTo>
                    <a:pt x="1306148" y="0"/>
                  </a:lnTo>
                  <a:cubicBezTo>
                    <a:pt x="1326113" y="0"/>
                    <a:pt x="1345260" y="7931"/>
                    <a:pt x="1359377" y="22048"/>
                  </a:cubicBezTo>
                  <a:cubicBezTo>
                    <a:pt x="1373495" y="36166"/>
                    <a:pt x="1381426" y="55313"/>
                    <a:pt x="1381426" y="75277"/>
                  </a:cubicBezTo>
                  <a:lnTo>
                    <a:pt x="1381426" y="275742"/>
                  </a:lnTo>
                  <a:cubicBezTo>
                    <a:pt x="1381426" y="295707"/>
                    <a:pt x="1373495" y="314854"/>
                    <a:pt x="1359377" y="328971"/>
                  </a:cubicBezTo>
                  <a:cubicBezTo>
                    <a:pt x="1345260" y="343089"/>
                    <a:pt x="1326113" y="351020"/>
                    <a:pt x="1306148" y="351020"/>
                  </a:cubicBezTo>
                  <a:lnTo>
                    <a:pt x="75277" y="351020"/>
                  </a:lnTo>
                  <a:cubicBezTo>
                    <a:pt x="55313" y="351020"/>
                    <a:pt x="36166" y="343089"/>
                    <a:pt x="22048" y="328971"/>
                  </a:cubicBezTo>
                  <a:cubicBezTo>
                    <a:pt x="7931" y="314854"/>
                    <a:pt x="0" y="295707"/>
                    <a:pt x="0" y="275742"/>
                  </a:cubicBezTo>
                  <a:lnTo>
                    <a:pt x="0" y="75277"/>
                  </a:lnTo>
                  <a:cubicBezTo>
                    <a:pt x="0" y="55313"/>
                    <a:pt x="7931" y="36166"/>
                    <a:pt x="22048" y="22048"/>
                  </a:cubicBezTo>
                  <a:cubicBezTo>
                    <a:pt x="36166" y="7931"/>
                    <a:pt x="55313" y="0"/>
                    <a:pt x="75277" y="0"/>
                  </a:cubicBezTo>
                  <a:close/>
                </a:path>
              </a:pathLst>
            </a:custGeom>
            <a:solidFill>
              <a:srgbClr val="3F7ED8"/>
            </a:solidFill>
          </p:spPr>
          <p:txBody>
            <a:bodyPr/>
            <a:lstStyle/>
            <a:p>
              <a:endParaRPr lang="en-US"/>
            </a:p>
          </p:txBody>
        </p:sp>
        <p:sp>
          <p:nvSpPr>
            <p:cNvPr id="4" name="TextBox 4"/>
            <p:cNvSpPr txBox="1"/>
            <p:nvPr/>
          </p:nvSpPr>
          <p:spPr>
            <a:xfrm>
              <a:off x="0" y="-47625"/>
              <a:ext cx="1381426" cy="39864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741400" y="4477111"/>
            <a:ext cx="5118100" cy="1332778"/>
            <a:chOff x="0" y="0"/>
            <a:chExt cx="1347977" cy="351020"/>
          </a:xfrm>
        </p:grpSpPr>
        <p:sp>
          <p:nvSpPr>
            <p:cNvPr id="6" name="Freeform 6"/>
            <p:cNvSpPr/>
            <p:nvPr/>
          </p:nvSpPr>
          <p:spPr>
            <a:xfrm>
              <a:off x="0" y="0"/>
              <a:ext cx="1347977" cy="351020"/>
            </a:xfrm>
            <a:custGeom>
              <a:avLst/>
              <a:gdLst/>
              <a:ahLst/>
              <a:cxnLst/>
              <a:rect l="l" t="t" r="r" b="b"/>
              <a:pathLst>
                <a:path w="1347977" h="351020">
                  <a:moveTo>
                    <a:pt x="77145" y="0"/>
                  </a:moveTo>
                  <a:lnTo>
                    <a:pt x="1270832" y="0"/>
                  </a:lnTo>
                  <a:cubicBezTo>
                    <a:pt x="1291292" y="0"/>
                    <a:pt x="1310914" y="8128"/>
                    <a:pt x="1325382" y="22595"/>
                  </a:cubicBezTo>
                  <a:cubicBezTo>
                    <a:pt x="1339849" y="37063"/>
                    <a:pt x="1347977" y="56685"/>
                    <a:pt x="1347977" y="77145"/>
                  </a:cubicBezTo>
                  <a:lnTo>
                    <a:pt x="1347977" y="273874"/>
                  </a:lnTo>
                  <a:cubicBezTo>
                    <a:pt x="1347977" y="316480"/>
                    <a:pt x="1313438" y="351020"/>
                    <a:pt x="1270832" y="351020"/>
                  </a:cubicBezTo>
                  <a:lnTo>
                    <a:pt x="77145" y="351020"/>
                  </a:lnTo>
                  <a:cubicBezTo>
                    <a:pt x="34539" y="351020"/>
                    <a:pt x="0" y="316480"/>
                    <a:pt x="0" y="273874"/>
                  </a:cubicBezTo>
                  <a:lnTo>
                    <a:pt x="0" y="77145"/>
                  </a:lnTo>
                  <a:cubicBezTo>
                    <a:pt x="0" y="34539"/>
                    <a:pt x="34539" y="0"/>
                    <a:pt x="77145" y="0"/>
                  </a:cubicBezTo>
                  <a:close/>
                </a:path>
              </a:pathLst>
            </a:custGeom>
            <a:solidFill>
              <a:srgbClr val="3F7ED8"/>
            </a:solidFill>
          </p:spPr>
          <p:txBody>
            <a:bodyPr/>
            <a:lstStyle/>
            <a:p>
              <a:endParaRPr lang="en-US"/>
            </a:p>
          </p:txBody>
        </p:sp>
        <p:sp>
          <p:nvSpPr>
            <p:cNvPr id="7" name="TextBox 7"/>
            <p:cNvSpPr txBox="1"/>
            <p:nvPr/>
          </p:nvSpPr>
          <p:spPr>
            <a:xfrm>
              <a:off x="0" y="-47625"/>
              <a:ext cx="1347977" cy="398645"/>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4933297" y="4109492"/>
            <a:ext cx="8421405" cy="1953716"/>
          </a:xfrm>
          <a:prstGeom prst="rect">
            <a:avLst/>
          </a:prstGeom>
        </p:spPr>
        <p:txBody>
          <a:bodyPr lIns="0" tIns="0" rIns="0" bIns="0" rtlCol="0" anchor="t">
            <a:spAutoFit/>
          </a:bodyPr>
          <a:lstStyle/>
          <a:p>
            <a:pPr algn="ctr">
              <a:lnSpc>
                <a:spcPts val="7814"/>
              </a:lnSpc>
            </a:pPr>
            <a:r>
              <a:rPr lang="en-US" sz="5582">
                <a:solidFill>
                  <a:srgbClr val="F59408"/>
                </a:solidFill>
                <a:latin typeface="Varela Round"/>
                <a:ea typeface="Varela Round"/>
                <a:cs typeface="Varela Round"/>
                <a:sym typeface="Varela Round"/>
              </a:rPr>
              <a:t>Check in</a:t>
            </a:r>
            <a:r>
              <a:rPr lang="en-US" sz="5582">
                <a:solidFill>
                  <a:srgbClr val="3F7FD8"/>
                </a:solidFill>
                <a:latin typeface="Varela Round"/>
                <a:ea typeface="Varela Round"/>
                <a:cs typeface="Varela Round"/>
                <a:sym typeface="Varela Round"/>
              </a:rPr>
              <a:t> with yourself, a mate, or a trusted adult.</a:t>
            </a:r>
          </a:p>
        </p:txBody>
      </p:sp>
      <p:grpSp>
        <p:nvGrpSpPr>
          <p:cNvPr id="9" name="Group 9"/>
          <p:cNvGrpSpPr/>
          <p:nvPr/>
        </p:nvGrpSpPr>
        <p:grpSpPr>
          <a:xfrm>
            <a:off x="6635216" y="6705600"/>
            <a:ext cx="5017569" cy="754913"/>
            <a:chOff x="0" y="0"/>
            <a:chExt cx="6690091" cy="1006550"/>
          </a:xfrm>
        </p:grpSpPr>
        <p:grpSp>
          <p:nvGrpSpPr>
            <p:cNvPr id="10" name="Group 10"/>
            <p:cNvGrpSpPr/>
            <p:nvPr/>
          </p:nvGrpSpPr>
          <p:grpSpPr>
            <a:xfrm>
              <a:off x="0" y="0"/>
              <a:ext cx="6690091" cy="1006550"/>
              <a:chOff x="0" y="0"/>
              <a:chExt cx="1321500" cy="198825"/>
            </a:xfrm>
          </p:grpSpPr>
          <p:sp>
            <p:nvSpPr>
              <p:cNvPr id="11" name="Freeform 11"/>
              <p:cNvSpPr/>
              <p:nvPr/>
            </p:nvSpPr>
            <p:spPr>
              <a:xfrm>
                <a:off x="0" y="0"/>
                <a:ext cx="1321500" cy="198825"/>
              </a:xfrm>
              <a:custGeom>
                <a:avLst/>
                <a:gdLst/>
                <a:ahLst/>
                <a:cxnLst/>
                <a:rect l="l" t="t" r="r" b="b"/>
                <a:pathLst>
                  <a:path w="1321500" h="198825">
                    <a:moveTo>
                      <a:pt x="78691" y="0"/>
                    </a:moveTo>
                    <a:lnTo>
                      <a:pt x="1242808" y="0"/>
                    </a:lnTo>
                    <a:cubicBezTo>
                      <a:pt x="1286268" y="0"/>
                      <a:pt x="1321500" y="35231"/>
                      <a:pt x="1321500" y="78691"/>
                    </a:cubicBezTo>
                    <a:lnTo>
                      <a:pt x="1321500" y="120134"/>
                    </a:lnTo>
                    <a:cubicBezTo>
                      <a:pt x="1321500" y="141004"/>
                      <a:pt x="1313209" y="161019"/>
                      <a:pt x="1298451" y="175777"/>
                    </a:cubicBezTo>
                    <a:cubicBezTo>
                      <a:pt x="1283694" y="190534"/>
                      <a:pt x="1263679" y="198825"/>
                      <a:pt x="1242808" y="198825"/>
                    </a:cubicBezTo>
                    <a:lnTo>
                      <a:pt x="78691" y="198825"/>
                    </a:lnTo>
                    <a:cubicBezTo>
                      <a:pt x="35231" y="198825"/>
                      <a:pt x="0" y="163594"/>
                      <a:pt x="0" y="120134"/>
                    </a:cubicBezTo>
                    <a:lnTo>
                      <a:pt x="0" y="78691"/>
                    </a:lnTo>
                    <a:cubicBezTo>
                      <a:pt x="0" y="35231"/>
                      <a:pt x="35231" y="0"/>
                      <a:pt x="78691" y="0"/>
                    </a:cubicBezTo>
                    <a:close/>
                  </a:path>
                </a:pathLst>
              </a:custGeom>
              <a:solidFill>
                <a:srgbClr val="3F7ED8"/>
              </a:solidFill>
            </p:spPr>
            <p:txBody>
              <a:bodyPr/>
              <a:lstStyle/>
              <a:p>
                <a:endParaRPr lang="en-US"/>
              </a:p>
            </p:txBody>
          </p:sp>
          <p:sp>
            <p:nvSpPr>
              <p:cNvPr id="12" name="TextBox 12"/>
              <p:cNvSpPr txBox="1"/>
              <p:nvPr/>
            </p:nvSpPr>
            <p:spPr>
              <a:xfrm>
                <a:off x="0" y="-47625"/>
                <a:ext cx="1321500" cy="246450"/>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242680" y="121623"/>
              <a:ext cx="6204731" cy="696630"/>
            </a:xfrm>
            <a:prstGeom prst="rect">
              <a:avLst/>
            </a:prstGeom>
          </p:spPr>
          <p:txBody>
            <a:bodyPr lIns="0" tIns="0" rIns="0" bIns="0" rtlCol="0" anchor="t">
              <a:spAutoFit/>
            </a:bodyPr>
            <a:lstStyle/>
            <a:p>
              <a:pPr algn="ctr">
                <a:lnSpc>
                  <a:spcPts val="4408"/>
                </a:lnSpc>
              </a:pPr>
              <a:r>
                <a:rPr lang="en-US" sz="3148">
                  <a:solidFill>
                    <a:srgbClr val="FFFFFF"/>
                  </a:solidFill>
                  <a:latin typeface="Varela Round"/>
                  <a:ea typeface="Varela Round"/>
                  <a:cs typeface="Varela Round"/>
                  <a:sym typeface="Varela Round"/>
                </a:rPr>
                <a:t>Visit stem4.org.uk</a:t>
              </a:r>
            </a:p>
          </p:txBody>
        </p:sp>
      </p:grpSp>
      <p:grpSp>
        <p:nvGrpSpPr>
          <p:cNvPr id="14" name="Group 14"/>
          <p:cNvGrpSpPr/>
          <p:nvPr/>
        </p:nvGrpSpPr>
        <p:grpSpPr>
          <a:xfrm>
            <a:off x="-654420" y="-242672"/>
            <a:ext cx="5535007" cy="2542743"/>
            <a:chOff x="0" y="0"/>
            <a:chExt cx="7380009" cy="3390324"/>
          </a:xfrm>
        </p:grpSpPr>
        <p:sp>
          <p:nvSpPr>
            <p:cNvPr id="15" name="Freeform 15"/>
            <p:cNvSpPr/>
            <p:nvPr/>
          </p:nvSpPr>
          <p:spPr>
            <a:xfrm>
              <a:off x="185687" y="0"/>
              <a:ext cx="7194322" cy="3390324"/>
            </a:xfrm>
            <a:custGeom>
              <a:avLst/>
              <a:gdLst/>
              <a:ahLst/>
              <a:cxnLst/>
              <a:rect l="l" t="t" r="r" b="b"/>
              <a:pathLst>
                <a:path w="7194322" h="3390324">
                  <a:moveTo>
                    <a:pt x="0" y="0"/>
                  </a:moveTo>
                  <a:lnTo>
                    <a:pt x="7194322" y="0"/>
                  </a:lnTo>
                  <a:lnTo>
                    <a:pt x="7194322" y="3390324"/>
                  </a:lnTo>
                  <a:lnTo>
                    <a:pt x="0" y="33903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6" name="Group 16"/>
            <p:cNvGrpSpPr/>
            <p:nvPr/>
          </p:nvGrpSpPr>
          <p:grpSpPr>
            <a:xfrm>
              <a:off x="0" y="311721"/>
              <a:ext cx="6878459" cy="2912955"/>
              <a:chOff x="0" y="0"/>
              <a:chExt cx="1825343" cy="773013"/>
            </a:xfrm>
          </p:grpSpPr>
          <p:sp>
            <p:nvSpPr>
              <p:cNvPr id="17" name="Freeform 17"/>
              <p:cNvSpPr/>
              <p:nvPr/>
            </p:nvSpPr>
            <p:spPr>
              <a:xfrm>
                <a:off x="0" y="0"/>
                <a:ext cx="1825343" cy="773013"/>
              </a:xfrm>
              <a:custGeom>
                <a:avLst/>
                <a:gdLst/>
                <a:ahLst/>
                <a:cxnLst/>
                <a:rect l="l" t="t" r="r" b="b"/>
                <a:pathLst>
                  <a:path w="1825343" h="773013">
                    <a:moveTo>
                      <a:pt x="55526" y="0"/>
                    </a:moveTo>
                    <a:lnTo>
                      <a:pt x="1769816" y="0"/>
                    </a:lnTo>
                    <a:cubicBezTo>
                      <a:pt x="1784543" y="0"/>
                      <a:pt x="1798666" y="5850"/>
                      <a:pt x="1809079" y="16263"/>
                    </a:cubicBezTo>
                    <a:cubicBezTo>
                      <a:pt x="1819493" y="26676"/>
                      <a:pt x="1825343" y="40800"/>
                      <a:pt x="1825343" y="55526"/>
                    </a:cubicBezTo>
                    <a:lnTo>
                      <a:pt x="1825343" y="717487"/>
                    </a:lnTo>
                    <a:cubicBezTo>
                      <a:pt x="1825343" y="732214"/>
                      <a:pt x="1819493" y="746337"/>
                      <a:pt x="1809079" y="756750"/>
                    </a:cubicBezTo>
                    <a:cubicBezTo>
                      <a:pt x="1798666" y="767163"/>
                      <a:pt x="1784543" y="773013"/>
                      <a:pt x="1769816" y="773013"/>
                    </a:cubicBezTo>
                    <a:lnTo>
                      <a:pt x="55526" y="773013"/>
                    </a:lnTo>
                    <a:cubicBezTo>
                      <a:pt x="40800" y="773013"/>
                      <a:pt x="26676" y="767163"/>
                      <a:pt x="16263" y="756750"/>
                    </a:cubicBezTo>
                    <a:cubicBezTo>
                      <a:pt x="5850" y="746337"/>
                      <a:pt x="0" y="732214"/>
                      <a:pt x="0" y="717487"/>
                    </a:cubicBezTo>
                    <a:lnTo>
                      <a:pt x="0" y="55526"/>
                    </a:lnTo>
                    <a:cubicBezTo>
                      <a:pt x="0" y="40800"/>
                      <a:pt x="5850" y="26676"/>
                      <a:pt x="16263" y="16263"/>
                    </a:cubicBezTo>
                    <a:cubicBezTo>
                      <a:pt x="26676" y="5850"/>
                      <a:pt x="40800" y="0"/>
                      <a:pt x="55526" y="0"/>
                    </a:cubicBezTo>
                    <a:close/>
                  </a:path>
                </a:pathLst>
              </a:custGeom>
              <a:solidFill>
                <a:srgbClr val="FEFEFE"/>
              </a:solidFill>
            </p:spPr>
            <p:txBody>
              <a:bodyPr/>
              <a:lstStyle/>
              <a:p>
                <a:endParaRPr lang="en-US"/>
              </a:p>
            </p:txBody>
          </p:sp>
          <p:sp>
            <p:nvSpPr>
              <p:cNvPr id="18" name="TextBox 18"/>
              <p:cNvSpPr txBox="1"/>
              <p:nvPr/>
            </p:nvSpPr>
            <p:spPr>
              <a:xfrm>
                <a:off x="0" y="-9525"/>
                <a:ext cx="1825343" cy="782538"/>
              </a:xfrm>
              <a:prstGeom prst="rect">
                <a:avLst/>
              </a:prstGeom>
            </p:spPr>
            <p:txBody>
              <a:bodyPr lIns="53680" tIns="53680" rIns="53680" bIns="53680" rtlCol="0" anchor="ctr"/>
              <a:lstStyle/>
              <a:p>
                <a:pPr algn="ctr">
                  <a:lnSpc>
                    <a:spcPts val="1399"/>
                  </a:lnSpc>
                </a:pPr>
                <a:endParaRPr/>
              </a:p>
            </p:txBody>
          </p:sp>
        </p:grpSp>
        <p:grpSp>
          <p:nvGrpSpPr>
            <p:cNvPr id="19" name="Group 19"/>
            <p:cNvGrpSpPr/>
            <p:nvPr/>
          </p:nvGrpSpPr>
          <p:grpSpPr>
            <a:xfrm>
              <a:off x="2040642" y="1779637"/>
              <a:ext cx="561697" cy="56169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9408"/>
              </a:solidFill>
            </p:spPr>
            <p:txBody>
              <a:bodyPr/>
              <a:lstStyle/>
              <a:p>
                <a:endParaRPr lang="en-US"/>
              </a:p>
            </p:txBody>
          </p:sp>
          <p:sp>
            <p:nvSpPr>
              <p:cNvPr id="21" name="TextBox 21"/>
              <p:cNvSpPr txBox="1"/>
              <p:nvPr/>
            </p:nvSpPr>
            <p:spPr>
              <a:xfrm>
                <a:off x="76200" y="57150"/>
                <a:ext cx="660400" cy="679450"/>
              </a:xfrm>
              <a:prstGeom prst="rect">
                <a:avLst/>
              </a:prstGeom>
            </p:spPr>
            <p:txBody>
              <a:bodyPr lIns="14422" tIns="14422" rIns="14422" bIns="14422" rtlCol="0" anchor="ctr"/>
              <a:lstStyle/>
              <a:p>
                <a:pPr algn="ctr">
                  <a:lnSpc>
                    <a:spcPts val="870"/>
                  </a:lnSpc>
                </a:pPr>
                <a:endParaRPr/>
              </a:p>
            </p:txBody>
          </p:sp>
        </p:grpSp>
        <p:grpSp>
          <p:nvGrpSpPr>
            <p:cNvPr id="22" name="Group 22"/>
            <p:cNvGrpSpPr/>
            <p:nvPr/>
          </p:nvGrpSpPr>
          <p:grpSpPr>
            <a:xfrm>
              <a:off x="2697588" y="1779637"/>
              <a:ext cx="561697" cy="561697"/>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9408"/>
              </a:solidFill>
            </p:spPr>
            <p:txBody>
              <a:bodyPr/>
              <a:lstStyle/>
              <a:p>
                <a:endParaRPr lang="en-US"/>
              </a:p>
            </p:txBody>
          </p:sp>
          <p:sp>
            <p:nvSpPr>
              <p:cNvPr id="24" name="TextBox 24"/>
              <p:cNvSpPr txBox="1"/>
              <p:nvPr/>
            </p:nvSpPr>
            <p:spPr>
              <a:xfrm>
                <a:off x="76200" y="57150"/>
                <a:ext cx="660400" cy="679450"/>
              </a:xfrm>
              <a:prstGeom prst="rect">
                <a:avLst/>
              </a:prstGeom>
            </p:spPr>
            <p:txBody>
              <a:bodyPr lIns="14422" tIns="14422" rIns="14422" bIns="14422" rtlCol="0" anchor="ctr"/>
              <a:lstStyle/>
              <a:p>
                <a:pPr algn="ctr">
                  <a:lnSpc>
                    <a:spcPts val="870"/>
                  </a:lnSpc>
                </a:pPr>
                <a:endParaRPr/>
              </a:p>
            </p:txBody>
          </p:sp>
        </p:grpSp>
        <p:grpSp>
          <p:nvGrpSpPr>
            <p:cNvPr id="25" name="Group 25"/>
            <p:cNvGrpSpPr/>
            <p:nvPr/>
          </p:nvGrpSpPr>
          <p:grpSpPr>
            <a:xfrm>
              <a:off x="3354534" y="1779637"/>
              <a:ext cx="561697" cy="561697"/>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9408"/>
              </a:solidFill>
            </p:spPr>
            <p:txBody>
              <a:bodyPr/>
              <a:lstStyle/>
              <a:p>
                <a:endParaRPr lang="en-US"/>
              </a:p>
            </p:txBody>
          </p:sp>
          <p:sp>
            <p:nvSpPr>
              <p:cNvPr id="27" name="TextBox 27"/>
              <p:cNvSpPr txBox="1"/>
              <p:nvPr/>
            </p:nvSpPr>
            <p:spPr>
              <a:xfrm>
                <a:off x="76200" y="57150"/>
                <a:ext cx="660400" cy="679450"/>
              </a:xfrm>
              <a:prstGeom prst="rect">
                <a:avLst/>
              </a:prstGeom>
            </p:spPr>
            <p:txBody>
              <a:bodyPr lIns="14422" tIns="14422" rIns="14422" bIns="14422" rtlCol="0" anchor="ctr"/>
              <a:lstStyle/>
              <a:p>
                <a:pPr algn="ctr">
                  <a:lnSpc>
                    <a:spcPts val="870"/>
                  </a:lnSpc>
                </a:pPr>
                <a:endParaRPr/>
              </a:p>
            </p:txBody>
          </p:sp>
        </p:grpSp>
        <p:grpSp>
          <p:nvGrpSpPr>
            <p:cNvPr id="28" name="Group 28"/>
            <p:cNvGrpSpPr/>
            <p:nvPr/>
          </p:nvGrpSpPr>
          <p:grpSpPr>
            <a:xfrm>
              <a:off x="4011480" y="1779637"/>
              <a:ext cx="561697" cy="561697"/>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9408"/>
              </a:solidFill>
            </p:spPr>
            <p:txBody>
              <a:bodyPr/>
              <a:lstStyle/>
              <a:p>
                <a:endParaRPr lang="en-US"/>
              </a:p>
            </p:txBody>
          </p:sp>
          <p:sp>
            <p:nvSpPr>
              <p:cNvPr id="30" name="TextBox 30"/>
              <p:cNvSpPr txBox="1"/>
              <p:nvPr/>
            </p:nvSpPr>
            <p:spPr>
              <a:xfrm>
                <a:off x="76200" y="57150"/>
                <a:ext cx="660400" cy="679450"/>
              </a:xfrm>
              <a:prstGeom prst="rect">
                <a:avLst/>
              </a:prstGeom>
            </p:spPr>
            <p:txBody>
              <a:bodyPr lIns="14422" tIns="14422" rIns="14422" bIns="14422" rtlCol="0" anchor="ctr"/>
              <a:lstStyle/>
              <a:p>
                <a:pPr algn="ctr">
                  <a:lnSpc>
                    <a:spcPts val="870"/>
                  </a:lnSpc>
                </a:pPr>
                <a:endParaRPr/>
              </a:p>
            </p:txBody>
          </p:sp>
        </p:grpSp>
        <p:grpSp>
          <p:nvGrpSpPr>
            <p:cNvPr id="31" name="Group 31"/>
            <p:cNvGrpSpPr/>
            <p:nvPr/>
          </p:nvGrpSpPr>
          <p:grpSpPr>
            <a:xfrm>
              <a:off x="4668426" y="1779637"/>
              <a:ext cx="561697" cy="561697"/>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9408"/>
              </a:solidFill>
            </p:spPr>
            <p:txBody>
              <a:bodyPr/>
              <a:lstStyle/>
              <a:p>
                <a:endParaRPr lang="en-US"/>
              </a:p>
            </p:txBody>
          </p:sp>
          <p:sp>
            <p:nvSpPr>
              <p:cNvPr id="33" name="TextBox 33"/>
              <p:cNvSpPr txBox="1"/>
              <p:nvPr/>
            </p:nvSpPr>
            <p:spPr>
              <a:xfrm>
                <a:off x="76200" y="57150"/>
                <a:ext cx="660400" cy="679450"/>
              </a:xfrm>
              <a:prstGeom prst="rect">
                <a:avLst/>
              </a:prstGeom>
            </p:spPr>
            <p:txBody>
              <a:bodyPr lIns="14422" tIns="14422" rIns="14422" bIns="14422" rtlCol="0" anchor="ctr"/>
              <a:lstStyle/>
              <a:p>
                <a:pPr algn="ctr">
                  <a:lnSpc>
                    <a:spcPts val="870"/>
                  </a:lnSpc>
                </a:pPr>
                <a:endParaRPr/>
              </a:p>
            </p:txBody>
          </p:sp>
        </p:grpSp>
        <p:sp>
          <p:nvSpPr>
            <p:cNvPr id="34" name="Freeform 34"/>
            <p:cNvSpPr/>
            <p:nvPr/>
          </p:nvSpPr>
          <p:spPr>
            <a:xfrm>
              <a:off x="2789668" y="1941807"/>
              <a:ext cx="377536" cy="299283"/>
            </a:xfrm>
            <a:custGeom>
              <a:avLst/>
              <a:gdLst/>
              <a:ahLst/>
              <a:cxnLst/>
              <a:rect l="l" t="t" r="r" b="b"/>
              <a:pathLst>
                <a:path w="377536" h="299283">
                  <a:moveTo>
                    <a:pt x="0" y="0"/>
                  </a:moveTo>
                  <a:lnTo>
                    <a:pt x="377536" y="0"/>
                  </a:lnTo>
                  <a:lnTo>
                    <a:pt x="377536" y="299283"/>
                  </a:lnTo>
                  <a:lnTo>
                    <a:pt x="0" y="2992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5" name="Freeform 35"/>
            <p:cNvSpPr/>
            <p:nvPr/>
          </p:nvSpPr>
          <p:spPr>
            <a:xfrm>
              <a:off x="2132332" y="1884328"/>
              <a:ext cx="378316" cy="375564"/>
            </a:xfrm>
            <a:custGeom>
              <a:avLst/>
              <a:gdLst/>
              <a:ahLst/>
              <a:cxnLst/>
              <a:rect l="l" t="t" r="r" b="b"/>
              <a:pathLst>
                <a:path w="378316" h="375564">
                  <a:moveTo>
                    <a:pt x="0" y="0"/>
                  </a:moveTo>
                  <a:lnTo>
                    <a:pt x="378316" y="0"/>
                  </a:lnTo>
                  <a:lnTo>
                    <a:pt x="378316" y="375564"/>
                  </a:lnTo>
                  <a:lnTo>
                    <a:pt x="0" y="3755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6" name="Freeform 36"/>
            <p:cNvSpPr/>
            <p:nvPr/>
          </p:nvSpPr>
          <p:spPr>
            <a:xfrm>
              <a:off x="4104340" y="1909545"/>
              <a:ext cx="377536" cy="331545"/>
            </a:xfrm>
            <a:custGeom>
              <a:avLst/>
              <a:gdLst/>
              <a:ahLst/>
              <a:cxnLst/>
              <a:rect l="l" t="t" r="r" b="b"/>
              <a:pathLst>
                <a:path w="377536" h="331545">
                  <a:moveTo>
                    <a:pt x="0" y="0"/>
                  </a:moveTo>
                  <a:lnTo>
                    <a:pt x="377536" y="0"/>
                  </a:lnTo>
                  <a:lnTo>
                    <a:pt x="377536" y="331545"/>
                  </a:lnTo>
                  <a:lnTo>
                    <a:pt x="0" y="33154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7" name="Freeform 37"/>
            <p:cNvSpPr/>
            <p:nvPr/>
          </p:nvSpPr>
          <p:spPr>
            <a:xfrm>
              <a:off x="4813445" y="1872610"/>
              <a:ext cx="311938" cy="387282"/>
            </a:xfrm>
            <a:custGeom>
              <a:avLst/>
              <a:gdLst/>
              <a:ahLst/>
              <a:cxnLst/>
              <a:rect l="l" t="t" r="r" b="b"/>
              <a:pathLst>
                <a:path w="311938" h="387282">
                  <a:moveTo>
                    <a:pt x="0" y="0"/>
                  </a:moveTo>
                  <a:lnTo>
                    <a:pt x="311938" y="0"/>
                  </a:lnTo>
                  <a:lnTo>
                    <a:pt x="311938" y="387282"/>
                  </a:lnTo>
                  <a:lnTo>
                    <a:pt x="0" y="38728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8" name="Freeform 38"/>
            <p:cNvSpPr/>
            <p:nvPr/>
          </p:nvSpPr>
          <p:spPr>
            <a:xfrm>
              <a:off x="3447394" y="1941807"/>
              <a:ext cx="377536" cy="211420"/>
            </a:xfrm>
            <a:custGeom>
              <a:avLst/>
              <a:gdLst/>
              <a:ahLst/>
              <a:cxnLst/>
              <a:rect l="l" t="t" r="r" b="b"/>
              <a:pathLst>
                <a:path w="377536" h="211420">
                  <a:moveTo>
                    <a:pt x="0" y="0"/>
                  </a:moveTo>
                  <a:lnTo>
                    <a:pt x="377536" y="0"/>
                  </a:lnTo>
                  <a:lnTo>
                    <a:pt x="377536" y="211420"/>
                  </a:lnTo>
                  <a:lnTo>
                    <a:pt x="0" y="21142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39" name="TextBox 39"/>
            <p:cNvSpPr txBox="1"/>
            <p:nvPr/>
          </p:nvSpPr>
          <p:spPr>
            <a:xfrm>
              <a:off x="1097484" y="761801"/>
              <a:ext cx="5075795" cy="1118535"/>
            </a:xfrm>
            <a:prstGeom prst="rect">
              <a:avLst/>
            </a:prstGeom>
          </p:spPr>
          <p:txBody>
            <a:bodyPr lIns="0" tIns="0" rIns="0" bIns="0" rtlCol="0" anchor="t">
              <a:spAutoFit/>
            </a:bodyPr>
            <a:lstStyle/>
            <a:p>
              <a:pPr algn="ctr">
                <a:lnSpc>
                  <a:spcPts val="6370"/>
                </a:lnSpc>
              </a:pPr>
              <a:r>
                <a:rPr lang="en-US" sz="5844" spc="40">
                  <a:solidFill>
                    <a:srgbClr val="3F7FD8"/>
                  </a:solidFill>
                  <a:latin typeface="TAN St. Canard"/>
                  <a:ea typeface="TAN St. Canard"/>
                  <a:cs typeface="TAN St. Canard"/>
                  <a:sym typeface="TAN St. Canard"/>
                </a:rPr>
                <a:t>CHECK IN</a:t>
              </a:r>
            </a:p>
          </p:txBody>
        </p:sp>
        <p:sp>
          <p:nvSpPr>
            <p:cNvPr id="40" name="TextBox 40"/>
            <p:cNvSpPr txBox="1"/>
            <p:nvPr/>
          </p:nvSpPr>
          <p:spPr>
            <a:xfrm>
              <a:off x="1192258" y="2543615"/>
              <a:ext cx="4886247" cy="545778"/>
            </a:xfrm>
            <a:prstGeom prst="rect">
              <a:avLst/>
            </a:prstGeom>
          </p:spPr>
          <p:txBody>
            <a:bodyPr lIns="0" tIns="0" rIns="0" bIns="0" rtlCol="0" anchor="t">
              <a:spAutoFit/>
            </a:bodyPr>
            <a:lstStyle/>
            <a:p>
              <a:pPr algn="ctr">
                <a:lnSpc>
                  <a:spcPts val="3087"/>
                </a:lnSpc>
              </a:pPr>
              <a:r>
                <a:rPr lang="en-US" sz="2832" spc="19">
                  <a:solidFill>
                    <a:srgbClr val="3F7FD8"/>
                  </a:solidFill>
                  <a:latin typeface="TAN St. Canard"/>
                  <a:ea typeface="TAN St. Canard"/>
                  <a:cs typeface="TAN St. Canard"/>
                  <a:sym typeface="TAN St. Canard"/>
                </a:rPr>
                <a:t>THIS MOVEMBER</a:t>
              </a:r>
            </a:p>
          </p:txBody>
        </p:sp>
      </p:grpSp>
      <p:grpSp>
        <p:nvGrpSpPr>
          <p:cNvPr id="41" name="Group 41"/>
          <p:cNvGrpSpPr/>
          <p:nvPr/>
        </p:nvGrpSpPr>
        <p:grpSpPr>
          <a:xfrm>
            <a:off x="6601465" y="8623633"/>
            <a:ext cx="5085069" cy="1443799"/>
            <a:chOff x="0" y="0"/>
            <a:chExt cx="6780092" cy="1925065"/>
          </a:xfrm>
        </p:grpSpPr>
        <p:sp>
          <p:nvSpPr>
            <p:cNvPr id="42" name="Freeform 42"/>
            <p:cNvSpPr/>
            <p:nvPr/>
          </p:nvSpPr>
          <p:spPr>
            <a:xfrm>
              <a:off x="0" y="0"/>
              <a:ext cx="6780092" cy="1595426"/>
            </a:xfrm>
            <a:custGeom>
              <a:avLst/>
              <a:gdLst/>
              <a:ahLst/>
              <a:cxnLst/>
              <a:rect l="l" t="t" r="r" b="b"/>
              <a:pathLst>
                <a:path w="6780092" h="1595426">
                  <a:moveTo>
                    <a:pt x="0" y="0"/>
                  </a:moveTo>
                  <a:lnTo>
                    <a:pt x="6780092" y="0"/>
                  </a:lnTo>
                  <a:lnTo>
                    <a:pt x="6780092" y="1595426"/>
                  </a:lnTo>
                  <a:lnTo>
                    <a:pt x="0" y="1595426"/>
                  </a:lnTo>
                  <a:lnTo>
                    <a:pt x="0" y="0"/>
                  </a:lnTo>
                  <a:close/>
                </a:path>
              </a:pathLst>
            </a:custGeom>
            <a:blipFill>
              <a:blip r:embed="rId14"/>
              <a:stretch>
                <a:fillRect t="-50759" b="-73368"/>
              </a:stretch>
            </a:blipFill>
          </p:spPr>
          <p:txBody>
            <a:bodyPr/>
            <a:lstStyle/>
            <a:p>
              <a:endParaRPr lang="en-US"/>
            </a:p>
          </p:txBody>
        </p:sp>
        <p:sp>
          <p:nvSpPr>
            <p:cNvPr id="43" name="TextBox 43"/>
            <p:cNvSpPr txBox="1"/>
            <p:nvPr/>
          </p:nvSpPr>
          <p:spPr>
            <a:xfrm>
              <a:off x="2435755" y="1516320"/>
              <a:ext cx="2071892" cy="408745"/>
            </a:xfrm>
            <a:prstGeom prst="rect">
              <a:avLst/>
            </a:prstGeom>
          </p:spPr>
          <p:txBody>
            <a:bodyPr wrap="square" lIns="0" tIns="0" rIns="0" bIns="0" rtlCol="0" anchor="t">
              <a:spAutoFit/>
            </a:bodyPr>
            <a:lstStyle/>
            <a:p>
              <a:pPr algn="ctr">
                <a:lnSpc>
                  <a:spcPts val="2531"/>
                </a:lnSpc>
              </a:pPr>
              <a:r>
                <a:rPr lang="en-US" sz="1808" dirty="0">
                  <a:solidFill>
                    <a:srgbClr val="575756"/>
                  </a:solidFill>
                  <a:latin typeface="Varela Round"/>
                  <a:ea typeface="Varela Round"/>
                  <a:cs typeface="Varela Round"/>
                  <a:sym typeface="Varela Round"/>
                </a:rPr>
                <a:t>stem4.org.uk</a:t>
              </a:r>
            </a:p>
          </p:txBody>
        </p:sp>
      </p:grpSp>
      <p:grpSp>
        <p:nvGrpSpPr>
          <p:cNvPr id="44" name="Group 44"/>
          <p:cNvGrpSpPr/>
          <p:nvPr/>
        </p:nvGrpSpPr>
        <p:grpSpPr>
          <a:xfrm>
            <a:off x="15059540" y="8695963"/>
            <a:ext cx="2999860" cy="1450050"/>
            <a:chOff x="0" y="-57148"/>
            <a:chExt cx="3999813" cy="1933400"/>
          </a:xfrm>
        </p:grpSpPr>
        <p:sp>
          <p:nvSpPr>
            <p:cNvPr id="45" name="Freeform 45"/>
            <p:cNvSpPr/>
            <p:nvPr/>
          </p:nvSpPr>
          <p:spPr>
            <a:xfrm>
              <a:off x="454506" y="444869"/>
              <a:ext cx="3350195" cy="1431383"/>
            </a:xfrm>
            <a:custGeom>
              <a:avLst/>
              <a:gdLst/>
              <a:ahLst/>
              <a:cxnLst/>
              <a:rect l="l" t="t" r="r" b="b"/>
              <a:pathLst>
                <a:path w="3350195" h="1431383">
                  <a:moveTo>
                    <a:pt x="0" y="0"/>
                  </a:moveTo>
                  <a:lnTo>
                    <a:pt x="3350195" y="0"/>
                  </a:lnTo>
                  <a:lnTo>
                    <a:pt x="3350195" y="1431383"/>
                  </a:lnTo>
                  <a:lnTo>
                    <a:pt x="0" y="1431383"/>
                  </a:lnTo>
                  <a:lnTo>
                    <a:pt x="0" y="0"/>
                  </a:lnTo>
                  <a:close/>
                </a:path>
              </a:pathLst>
            </a:custGeom>
            <a:blipFill>
              <a:blip r:embed="rId15"/>
              <a:stretch>
                <a:fillRect t="-27174" b="-38039"/>
              </a:stretch>
            </a:blipFill>
          </p:spPr>
          <p:txBody>
            <a:bodyPr/>
            <a:lstStyle/>
            <a:p>
              <a:endParaRPr lang="en-US"/>
            </a:p>
          </p:txBody>
        </p:sp>
        <p:sp>
          <p:nvSpPr>
            <p:cNvPr id="46" name="TextBox 46"/>
            <p:cNvSpPr txBox="1"/>
            <p:nvPr/>
          </p:nvSpPr>
          <p:spPr>
            <a:xfrm>
              <a:off x="0" y="-57148"/>
              <a:ext cx="3999813" cy="652657"/>
            </a:xfrm>
            <a:prstGeom prst="rect">
              <a:avLst/>
            </a:prstGeom>
          </p:spPr>
          <p:txBody>
            <a:bodyPr wrap="square" lIns="0" tIns="0" rIns="0" bIns="0" rtlCol="0" anchor="t">
              <a:spAutoFit/>
            </a:bodyPr>
            <a:lstStyle/>
            <a:p>
              <a:pPr algn="ctr">
                <a:lnSpc>
                  <a:spcPts val="4012"/>
                </a:lnSpc>
              </a:pPr>
              <a:r>
                <a:rPr lang="en-US" sz="2866" dirty="0">
                  <a:solidFill>
                    <a:srgbClr val="575756"/>
                  </a:solidFill>
                  <a:latin typeface="Varela Round"/>
                  <a:ea typeface="Varela Round"/>
                  <a:cs typeface="Varela Round"/>
                  <a:sym typeface="Varela Round"/>
                </a:rPr>
                <a:t>Proud to support</a:t>
              </a:r>
            </a:p>
          </p:txBody>
        </p:sp>
      </p:grpSp>
      <p:sp>
        <p:nvSpPr>
          <p:cNvPr id="47" name="TextBox 47"/>
          <p:cNvSpPr txBox="1"/>
          <p:nvPr/>
        </p:nvSpPr>
        <p:spPr>
          <a:xfrm>
            <a:off x="233629" y="9943906"/>
            <a:ext cx="994937" cy="202107"/>
          </a:xfrm>
          <a:prstGeom prst="rect">
            <a:avLst/>
          </a:prstGeom>
        </p:spPr>
        <p:txBody>
          <a:bodyPr wrap="square" lIns="0" tIns="0" rIns="0" bIns="0" rtlCol="0" anchor="t">
            <a:spAutoFit/>
          </a:bodyPr>
          <a:lstStyle/>
          <a:p>
            <a:pPr algn="ctr">
              <a:lnSpc>
                <a:spcPts val="1628"/>
              </a:lnSpc>
            </a:pPr>
            <a:r>
              <a:rPr lang="en-US" sz="1162" dirty="0">
                <a:solidFill>
                  <a:srgbClr val="575756"/>
                </a:solidFill>
                <a:latin typeface="Varela Round"/>
                <a:ea typeface="Varela Round"/>
                <a:cs typeface="Varela Round"/>
                <a:sym typeface="Varela Round"/>
              </a:rPr>
              <a:t>©stem4org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4F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6792707" cy="10287000"/>
            <a:chOff x="0" y="0"/>
            <a:chExt cx="1789026" cy="2709333"/>
          </a:xfrm>
        </p:grpSpPr>
        <p:sp>
          <p:nvSpPr>
            <p:cNvPr id="3" name="Freeform 3"/>
            <p:cNvSpPr/>
            <p:nvPr/>
          </p:nvSpPr>
          <p:spPr>
            <a:xfrm>
              <a:off x="0" y="0"/>
              <a:ext cx="1789026" cy="2709333"/>
            </a:xfrm>
            <a:custGeom>
              <a:avLst/>
              <a:gdLst/>
              <a:ahLst/>
              <a:cxnLst/>
              <a:rect l="l" t="t" r="r" b="b"/>
              <a:pathLst>
                <a:path w="1789026" h="2709333">
                  <a:moveTo>
                    <a:pt x="0" y="0"/>
                  </a:moveTo>
                  <a:lnTo>
                    <a:pt x="1789026" y="0"/>
                  </a:lnTo>
                  <a:lnTo>
                    <a:pt x="1789026" y="2709333"/>
                  </a:lnTo>
                  <a:lnTo>
                    <a:pt x="0" y="2709333"/>
                  </a:lnTo>
                  <a:close/>
                </a:path>
              </a:pathLst>
            </a:custGeom>
            <a:solidFill>
              <a:srgbClr val="3F7ED8"/>
            </a:solidFill>
          </p:spPr>
          <p:txBody>
            <a:bodyPr/>
            <a:lstStyle/>
            <a:p>
              <a:endParaRPr lang="en-US"/>
            </a:p>
          </p:txBody>
        </p:sp>
        <p:sp>
          <p:nvSpPr>
            <p:cNvPr id="4" name="TextBox 4"/>
            <p:cNvSpPr txBox="1"/>
            <p:nvPr/>
          </p:nvSpPr>
          <p:spPr>
            <a:xfrm>
              <a:off x="0" y="-47625"/>
              <a:ext cx="1789026" cy="275695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5446818" y="8630505"/>
            <a:ext cx="897167" cy="2183545"/>
            <a:chOff x="0" y="0"/>
            <a:chExt cx="236291" cy="575090"/>
          </a:xfrm>
        </p:grpSpPr>
        <p:sp>
          <p:nvSpPr>
            <p:cNvPr id="6" name="Freeform 6"/>
            <p:cNvSpPr/>
            <p:nvPr/>
          </p:nvSpPr>
          <p:spPr>
            <a:xfrm>
              <a:off x="0" y="0"/>
              <a:ext cx="236291" cy="575090"/>
            </a:xfrm>
            <a:custGeom>
              <a:avLst/>
              <a:gdLst/>
              <a:ahLst/>
              <a:cxnLst/>
              <a:rect l="l" t="t" r="r" b="b"/>
              <a:pathLst>
                <a:path w="236291" h="575090">
                  <a:moveTo>
                    <a:pt x="118145" y="0"/>
                  </a:moveTo>
                  <a:lnTo>
                    <a:pt x="118145" y="0"/>
                  </a:lnTo>
                  <a:cubicBezTo>
                    <a:pt x="183395" y="0"/>
                    <a:pt x="236291" y="52895"/>
                    <a:pt x="236291" y="118145"/>
                  </a:cubicBezTo>
                  <a:lnTo>
                    <a:pt x="236291" y="456945"/>
                  </a:lnTo>
                  <a:cubicBezTo>
                    <a:pt x="236291" y="488279"/>
                    <a:pt x="223843" y="518330"/>
                    <a:pt x="201687" y="540486"/>
                  </a:cubicBezTo>
                  <a:cubicBezTo>
                    <a:pt x="179530" y="562643"/>
                    <a:pt x="149480" y="575090"/>
                    <a:pt x="118145" y="575090"/>
                  </a:cubicBezTo>
                  <a:lnTo>
                    <a:pt x="118145" y="575090"/>
                  </a:lnTo>
                  <a:cubicBezTo>
                    <a:pt x="86811" y="575090"/>
                    <a:pt x="56761" y="562643"/>
                    <a:pt x="34604" y="540486"/>
                  </a:cubicBezTo>
                  <a:cubicBezTo>
                    <a:pt x="12447" y="518330"/>
                    <a:pt x="0" y="488279"/>
                    <a:pt x="0" y="456945"/>
                  </a:cubicBezTo>
                  <a:lnTo>
                    <a:pt x="0" y="118145"/>
                  </a:lnTo>
                  <a:cubicBezTo>
                    <a:pt x="0" y="86811"/>
                    <a:pt x="12447" y="56761"/>
                    <a:pt x="34604" y="34604"/>
                  </a:cubicBezTo>
                  <a:cubicBezTo>
                    <a:pt x="56761" y="12447"/>
                    <a:pt x="86811" y="0"/>
                    <a:pt x="118145" y="0"/>
                  </a:cubicBezTo>
                  <a:close/>
                </a:path>
              </a:pathLst>
            </a:custGeom>
            <a:solidFill>
              <a:srgbClr val="F5F4F0"/>
            </a:solidFill>
          </p:spPr>
          <p:txBody>
            <a:bodyPr/>
            <a:lstStyle/>
            <a:p>
              <a:endParaRPr lang="en-US"/>
            </a:p>
          </p:txBody>
        </p:sp>
        <p:sp>
          <p:nvSpPr>
            <p:cNvPr id="7" name="TextBox 7"/>
            <p:cNvSpPr txBox="1"/>
            <p:nvPr/>
          </p:nvSpPr>
          <p:spPr>
            <a:xfrm>
              <a:off x="0" y="-47625"/>
              <a:ext cx="236291" cy="622715"/>
            </a:xfrm>
            <a:prstGeom prst="rect">
              <a:avLst/>
            </a:prstGeom>
          </p:spPr>
          <p:txBody>
            <a:bodyPr lIns="50800" tIns="50800" rIns="50800" bIns="50800" rtlCol="0" anchor="ctr"/>
            <a:lstStyle/>
            <a:p>
              <a:pPr algn="ctr">
                <a:lnSpc>
                  <a:spcPts val="2659"/>
                </a:lnSpc>
              </a:pPr>
              <a:endParaRPr/>
            </a:p>
          </p:txBody>
        </p:sp>
      </p:grpSp>
      <p:grpSp>
        <p:nvGrpSpPr>
          <p:cNvPr id="8" name="Group 8"/>
          <p:cNvGrpSpPr>
            <a:grpSpLocks noChangeAspect="1"/>
          </p:cNvGrpSpPr>
          <p:nvPr/>
        </p:nvGrpSpPr>
        <p:grpSpPr>
          <a:xfrm>
            <a:off x="7509504" y="2224789"/>
            <a:ext cx="4857773" cy="6528106"/>
            <a:chOff x="0" y="0"/>
            <a:chExt cx="3663950" cy="4923790"/>
          </a:xfrm>
        </p:grpSpPr>
        <p:sp>
          <p:nvSpPr>
            <p:cNvPr id="9" name="Freeform 9"/>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2"/>
              <a:stretch>
                <a:fillRect l="-51401" r="-51401"/>
              </a:stretch>
            </a:blipFill>
          </p:spPr>
          <p:txBody>
            <a:bodyPr/>
            <a:lstStyle/>
            <a:p>
              <a:endParaRPr lang="en-US"/>
            </a:p>
          </p:txBody>
        </p:sp>
        <p:sp>
          <p:nvSpPr>
            <p:cNvPr id="10" name="Freeform 10"/>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3F7ED8"/>
            </a:solidFill>
          </p:spPr>
          <p:txBody>
            <a:bodyPr/>
            <a:lstStyle/>
            <a:p>
              <a:endParaRPr lang="en-US"/>
            </a:p>
          </p:txBody>
        </p:sp>
      </p:grpSp>
      <p:grpSp>
        <p:nvGrpSpPr>
          <p:cNvPr id="11" name="Group 11"/>
          <p:cNvGrpSpPr>
            <a:grpSpLocks noChangeAspect="1"/>
          </p:cNvGrpSpPr>
          <p:nvPr/>
        </p:nvGrpSpPr>
        <p:grpSpPr>
          <a:xfrm>
            <a:off x="12862577" y="2215264"/>
            <a:ext cx="4857773" cy="6528106"/>
            <a:chOff x="0" y="0"/>
            <a:chExt cx="3663950" cy="4923790"/>
          </a:xfrm>
        </p:grpSpPr>
        <p:sp>
          <p:nvSpPr>
            <p:cNvPr id="12" name="Freeform 12"/>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3"/>
              <a:stretch>
                <a:fillRect l="-51401" r="-51401"/>
              </a:stretch>
            </a:blipFill>
          </p:spPr>
          <p:txBody>
            <a:bodyPr/>
            <a:lstStyle/>
            <a:p>
              <a:endParaRPr lang="en-US"/>
            </a:p>
          </p:txBody>
        </p:sp>
        <p:sp>
          <p:nvSpPr>
            <p:cNvPr id="13" name="Freeform 13"/>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3F7ED8"/>
            </a:solidFill>
          </p:spPr>
          <p:txBody>
            <a:bodyPr/>
            <a:lstStyle/>
            <a:p>
              <a:endParaRPr lang="en-US"/>
            </a:p>
          </p:txBody>
        </p:sp>
      </p:grpSp>
      <p:grpSp>
        <p:nvGrpSpPr>
          <p:cNvPr id="14" name="Group 14"/>
          <p:cNvGrpSpPr/>
          <p:nvPr/>
        </p:nvGrpSpPr>
        <p:grpSpPr>
          <a:xfrm>
            <a:off x="7906699" y="160574"/>
            <a:ext cx="1634496" cy="1736251"/>
            <a:chOff x="0" y="0"/>
            <a:chExt cx="430485" cy="457284"/>
          </a:xfrm>
        </p:grpSpPr>
        <p:sp>
          <p:nvSpPr>
            <p:cNvPr id="15" name="Freeform 15"/>
            <p:cNvSpPr/>
            <p:nvPr/>
          </p:nvSpPr>
          <p:spPr>
            <a:xfrm>
              <a:off x="0" y="0"/>
              <a:ext cx="430485" cy="457284"/>
            </a:xfrm>
            <a:custGeom>
              <a:avLst/>
              <a:gdLst/>
              <a:ahLst/>
              <a:cxnLst/>
              <a:rect l="l" t="t" r="r" b="b"/>
              <a:pathLst>
                <a:path w="430485" h="457284">
                  <a:moveTo>
                    <a:pt x="215242" y="0"/>
                  </a:moveTo>
                  <a:lnTo>
                    <a:pt x="215242" y="0"/>
                  </a:lnTo>
                  <a:cubicBezTo>
                    <a:pt x="272328" y="0"/>
                    <a:pt x="327076" y="22677"/>
                    <a:pt x="367442" y="63043"/>
                  </a:cubicBezTo>
                  <a:cubicBezTo>
                    <a:pt x="407807" y="103409"/>
                    <a:pt x="430485" y="158156"/>
                    <a:pt x="430485" y="215242"/>
                  </a:cubicBezTo>
                  <a:lnTo>
                    <a:pt x="430485" y="242042"/>
                  </a:lnTo>
                  <a:cubicBezTo>
                    <a:pt x="430485" y="299128"/>
                    <a:pt x="407807" y="353875"/>
                    <a:pt x="367442" y="394241"/>
                  </a:cubicBezTo>
                  <a:cubicBezTo>
                    <a:pt x="327076" y="434607"/>
                    <a:pt x="272328" y="457284"/>
                    <a:pt x="215242" y="457284"/>
                  </a:cubicBezTo>
                  <a:lnTo>
                    <a:pt x="215242" y="457284"/>
                  </a:lnTo>
                  <a:cubicBezTo>
                    <a:pt x="96367" y="457284"/>
                    <a:pt x="0" y="360917"/>
                    <a:pt x="0" y="242042"/>
                  </a:cubicBezTo>
                  <a:lnTo>
                    <a:pt x="0" y="215242"/>
                  </a:lnTo>
                  <a:cubicBezTo>
                    <a:pt x="0" y="96367"/>
                    <a:pt x="96367" y="0"/>
                    <a:pt x="215242" y="0"/>
                  </a:cubicBezTo>
                  <a:close/>
                </a:path>
              </a:pathLst>
            </a:custGeom>
            <a:solidFill>
              <a:srgbClr val="FFFFFF"/>
            </a:solidFill>
            <a:ln w="85725" cap="rnd">
              <a:solidFill>
                <a:srgbClr val="3F7ED8"/>
              </a:solidFill>
              <a:prstDash val="solid"/>
              <a:round/>
            </a:ln>
          </p:spPr>
          <p:txBody>
            <a:bodyPr/>
            <a:lstStyle/>
            <a:p>
              <a:endParaRPr lang="en-US"/>
            </a:p>
          </p:txBody>
        </p:sp>
        <p:sp>
          <p:nvSpPr>
            <p:cNvPr id="16" name="TextBox 16"/>
            <p:cNvSpPr txBox="1"/>
            <p:nvPr/>
          </p:nvSpPr>
          <p:spPr>
            <a:xfrm>
              <a:off x="0" y="-47625"/>
              <a:ext cx="430485" cy="504909"/>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9852189" y="160574"/>
            <a:ext cx="1634496" cy="1736251"/>
            <a:chOff x="0" y="0"/>
            <a:chExt cx="430485" cy="457284"/>
          </a:xfrm>
        </p:grpSpPr>
        <p:sp>
          <p:nvSpPr>
            <p:cNvPr id="18" name="Freeform 18"/>
            <p:cNvSpPr/>
            <p:nvPr/>
          </p:nvSpPr>
          <p:spPr>
            <a:xfrm>
              <a:off x="0" y="0"/>
              <a:ext cx="430485" cy="457284"/>
            </a:xfrm>
            <a:custGeom>
              <a:avLst/>
              <a:gdLst/>
              <a:ahLst/>
              <a:cxnLst/>
              <a:rect l="l" t="t" r="r" b="b"/>
              <a:pathLst>
                <a:path w="430485" h="457284">
                  <a:moveTo>
                    <a:pt x="215242" y="0"/>
                  </a:moveTo>
                  <a:lnTo>
                    <a:pt x="215242" y="0"/>
                  </a:lnTo>
                  <a:cubicBezTo>
                    <a:pt x="272328" y="0"/>
                    <a:pt x="327076" y="22677"/>
                    <a:pt x="367442" y="63043"/>
                  </a:cubicBezTo>
                  <a:cubicBezTo>
                    <a:pt x="407807" y="103409"/>
                    <a:pt x="430485" y="158156"/>
                    <a:pt x="430485" y="215242"/>
                  </a:cubicBezTo>
                  <a:lnTo>
                    <a:pt x="430485" y="242042"/>
                  </a:lnTo>
                  <a:cubicBezTo>
                    <a:pt x="430485" y="299128"/>
                    <a:pt x="407807" y="353875"/>
                    <a:pt x="367442" y="394241"/>
                  </a:cubicBezTo>
                  <a:cubicBezTo>
                    <a:pt x="327076" y="434607"/>
                    <a:pt x="272328" y="457284"/>
                    <a:pt x="215242" y="457284"/>
                  </a:cubicBezTo>
                  <a:lnTo>
                    <a:pt x="215242" y="457284"/>
                  </a:lnTo>
                  <a:cubicBezTo>
                    <a:pt x="96367" y="457284"/>
                    <a:pt x="0" y="360917"/>
                    <a:pt x="0" y="242042"/>
                  </a:cubicBezTo>
                  <a:lnTo>
                    <a:pt x="0" y="215242"/>
                  </a:lnTo>
                  <a:cubicBezTo>
                    <a:pt x="0" y="96367"/>
                    <a:pt x="96367" y="0"/>
                    <a:pt x="215242" y="0"/>
                  </a:cubicBezTo>
                  <a:close/>
                </a:path>
              </a:pathLst>
            </a:custGeom>
            <a:solidFill>
              <a:srgbClr val="FFFFFF"/>
            </a:solidFill>
            <a:ln w="85725" cap="rnd">
              <a:solidFill>
                <a:srgbClr val="3F7ED8"/>
              </a:solidFill>
              <a:prstDash val="solid"/>
              <a:round/>
            </a:ln>
          </p:spPr>
          <p:txBody>
            <a:bodyPr/>
            <a:lstStyle/>
            <a:p>
              <a:endParaRPr lang="en-US"/>
            </a:p>
          </p:txBody>
        </p:sp>
        <p:sp>
          <p:nvSpPr>
            <p:cNvPr id="19" name="TextBox 19"/>
            <p:cNvSpPr txBox="1"/>
            <p:nvPr/>
          </p:nvSpPr>
          <p:spPr>
            <a:xfrm>
              <a:off x="0" y="-47625"/>
              <a:ext cx="430485" cy="504909"/>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1797679" y="160574"/>
            <a:ext cx="1634496" cy="1736251"/>
            <a:chOff x="0" y="0"/>
            <a:chExt cx="430485" cy="457284"/>
          </a:xfrm>
        </p:grpSpPr>
        <p:sp>
          <p:nvSpPr>
            <p:cNvPr id="21" name="Freeform 21"/>
            <p:cNvSpPr/>
            <p:nvPr/>
          </p:nvSpPr>
          <p:spPr>
            <a:xfrm>
              <a:off x="0" y="0"/>
              <a:ext cx="430485" cy="457284"/>
            </a:xfrm>
            <a:custGeom>
              <a:avLst/>
              <a:gdLst/>
              <a:ahLst/>
              <a:cxnLst/>
              <a:rect l="l" t="t" r="r" b="b"/>
              <a:pathLst>
                <a:path w="430485" h="457284">
                  <a:moveTo>
                    <a:pt x="215242" y="0"/>
                  </a:moveTo>
                  <a:lnTo>
                    <a:pt x="215242" y="0"/>
                  </a:lnTo>
                  <a:cubicBezTo>
                    <a:pt x="272328" y="0"/>
                    <a:pt x="327076" y="22677"/>
                    <a:pt x="367442" y="63043"/>
                  </a:cubicBezTo>
                  <a:cubicBezTo>
                    <a:pt x="407807" y="103409"/>
                    <a:pt x="430485" y="158156"/>
                    <a:pt x="430485" y="215242"/>
                  </a:cubicBezTo>
                  <a:lnTo>
                    <a:pt x="430485" y="242042"/>
                  </a:lnTo>
                  <a:cubicBezTo>
                    <a:pt x="430485" y="299128"/>
                    <a:pt x="407807" y="353875"/>
                    <a:pt x="367442" y="394241"/>
                  </a:cubicBezTo>
                  <a:cubicBezTo>
                    <a:pt x="327076" y="434607"/>
                    <a:pt x="272328" y="457284"/>
                    <a:pt x="215242" y="457284"/>
                  </a:cubicBezTo>
                  <a:lnTo>
                    <a:pt x="215242" y="457284"/>
                  </a:lnTo>
                  <a:cubicBezTo>
                    <a:pt x="96367" y="457284"/>
                    <a:pt x="0" y="360917"/>
                    <a:pt x="0" y="242042"/>
                  </a:cubicBezTo>
                  <a:lnTo>
                    <a:pt x="0" y="215242"/>
                  </a:lnTo>
                  <a:cubicBezTo>
                    <a:pt x="0" y="96367"/>
                    <a:pt x="96367" y="0"/>
                    <a:pt x="215242" y="0"/>
                  </a:cubicBezTo>
                  <a:close/>
                </a:path>
              </a:pathLst>
            </a:custGeom>
            <a:solidFill>
              <a:srgbClr val="FFFFFF"/>
            </a:solidFill>
            <a:ln w="85725" cap="rnd">
              <a:solidFill>
                <a:srgbClr val="3F7ED8"/>
              </a:solidFill>
              <a:prstDash val="solid"/>
              <a:round/>
            </a:ln>
          </p:spPr>
          <p:txBody>
            <a:bodyPr/>
            <a:lstStyle/>
            <a:p>
              <a:endParaRPr lang="en-US"/>
            </a:p>
          </p:txBody>
        </p:sp>
        <p:sp>
          <p:nvSpPr>
            <p:cNvPr id="22" name="TextBox 22"/>
            <p:cNvSpPr txBox="1"/>
            <p:nvPr/>
          </p:nvSpPr>
          <p:spPr>
            <a:xfrm>
              <a:off x="0" y="-47625"/>
              <a:ext cx="430485" cy="504909"/>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3743168" y="160574"/>
            <a:ext cx="1634496" cy="1736251"/>
            <a:chOff x="0" y="0"/>
            <a:chExt cx="430485" cy="457284"/>
          </a:xfrm>
        </p:grpSpPr>
        <p:sp>
          <p:nvSpPr>
            <p:cNvPr id="24" name="Freeform 24"/>
            <p:cNvSpPr/>
            <p:nvPr/>
          </p:nvSpPr>
          <p:spPr>
            <a:xfrm>
              <a:off x="0" y="0"/>
              <a:ext cx="430485" cy="457284"/>
            </a:xfrm>
            <a:custGeom>
              <a:avLst/>
              <a:gdLst/>
              <a:ahLst/>
              <a:cxnLst/>
              <a:rect l="l" t="t" r="r" b="b"/>
              <a:pathLst>
                <a:path w="430485" h="457284">
                  <a:moveTo>
                    <a:pt x="215242" y="0"/>
                  </a:moveTo>
                  <a:lnTo>
                    <a:pt x="215242" y="0"/>
                  </a:lnTo>
                  <a:cubicBezTo>
                    <a:pt x="272328" y="0"/>
                    <a:pt x="327076" y="22677"/>
                    <a:pt x="367442" y="63043"/>
                  </a:cubicBezTo>
                  <a:cubicBezTo>
                    <a:pt x="407807" y="103409"/>
                    <a:pt x="430485" y="158156"/>
                    <a:pt x="430485" y="215242"/>
                  </a:cubicBezTo>
                  <a:lnTo>
                    <a:pt x="430485" y="242042"/>
                  </a:lnTo>
                  <a:cubicBezTo>
                    <a:pt x="430485" y="299128"/>
                    <a:pt x="407807" y="353875"/>
                    <a:pt x="367442" y="394241"/>
                  </a:cubicBezTo>
                  <a:cubicBezTo>
                    <a:pt x="327076" y="434607"/>
                    <a:pt x="272328" y="457284"/>
                    <a:pt x="215242" y="457284"/>
                  </a:cubicBezTo>
                  <a:lnTo>
                    <a:pt x="215242" y="457284"/>
                  </a:lnTo>
                  <a:cubicBezTo>
                    <a:pt x="96367" y="457284"/>
                    <a:pt x="0" y="360917"/>
                    <a:pt x="0" y="242042"/>
                  </a:cubicBezTo>
                  <a:lnTo>
                    <a:pt x="0" y="215242"/>
                  </a:lnTo>
                  <a:cubicBezTo>
                    <a:pt x="0" y="96367"/>
                    <a:pt x="96367" y="0"/>
                    <a:pt x="215242" y="0"/>
                  </a:cubicBezTo>
                  <a:close/>
                </a:path>
              </a:pathLst>
            </a:custGeom>
            <a:solidFill>
              <a:srgbClr val="FFFFFF"/>
            </a:solidFill>
            <a:ln w="85725" cap="rnd">
              <a:solidFill>
                <a:srgbClr val="3F7ED8"/>
              </a:solidFill>
              <a:prstDash val="solid"/>
              <a:round/>
            </a:ln>
          </p:spPr>
          <p:txBody>
            <a:bodyPr/>
            <a:lstStyle/>
            <a:p>
              <a:endParaRPr lang="en-US"/>
            </a:p>
          </p:txBody>
        </p:sp>
        <p:sp>
          <p:nvSpPr>
            <p:cNvPr id="25" name="TextBox 25"/>
            <p:cNvSpPr txBox="1"/>
            <p:nvPr/>
          </p:nvSpPr>
          <p:spPr>
            <a:xfrm>
              <a:off x="0" y="-47625"/>
              <a:ext cx="430485" cy="504909"/>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5688658" y="160574"/>
            <a:ext cx="1634496" cy="1736251"/>
            <a:chOff x="0" y="0"/>
            <a:chExt cx="430485" cy="457284"/>
          </a:xfrm>
        </p:grpSpPr>
        <p:sp>
          <p:nvSpPr>
            <p:cNvPr id="27" name="Freeform 27"/>
            <p:cNvSpPr/>
            <p:nvPr/>
          </p:nvSpPr>
          <p:spPr>
            <a:xfrm>
              <a:off x="0" y="0"/>
              <a:ext cx="430485" cy="457284"/>
            </a:xfrm>
            <a:custGeom>
              <a:avLst/>
              <a:gdLst/>
              <a:ahLst/>
              <a:cxnLst/>
              <a:rect l="l" t="t" r="r" b="b"/>
              <a:pathLst>
                <a:path w="430485" h="457284">
                  <a:moveTo>
                    <a:pt x="215242" y="0"/>
                  </a:moveTo>
                  <a:lnTo>
                    <a:pt x="215242" y="0"/>
                  </a:lnTo>
                  <a:cubicBezTo>
                    <a:pt x="272328" y="0"/>
                    <a:pt x="327076" y="22677"/>
                    <a:pt x="367442" y="63043"/>
                  </a:cubicBezTo>
                  <a:cubicBezTo>
                    <a:pt x="407807" y="103409"/>
                    <a:pt x="430485" y="158156"/>
                    <a:pt x="430485" y="215242"/>
                  </a:cubicBezTo>
                  <a:lnTo>
                    <a:pt x="430485" y="242042"/>
                  </a:lnTo>
                  <a:cubicBezTo>
                    <a:pt x="430485" y="299128"/>
                    <a:pt x="407807" y="353875"/>
                    <a:pt x="367442" y="394241"/>
                  </a:cubicBezTo>
                  <a:cubicBezTo>
                    <a:pt x="327076" y="434607"/>
                    <a:pt x="272328" y="457284"/>
                    <a:pt x="215242" y="457284"/>
                  </a:cubicBezTo>
                  <a:lnTo>
                    <a:pt x="215242" y="457284"/>
                  </a:lnTo>
                  <a:cubicBezTo>
                    <a:pt x="96367" y="457284"/>
                    <a:pt x="0" y="360917"/>
                    <a:pt x="0" y="242042"/>
                  </a:cubicBezTo>
                  <a:lnTo>
                    <a:pt x="0" y="215242"/>
                  </a:lnTo>
                  <a:cubicBezTo>
                    <a:pt x="0" y="96367"/>
                    <a:pt x="96367" y="0"/>
                    <a:pt x="215242" y="0"/>
                  </a:cubicBezTo>
                  <a:close/>
                </a:path>
              </a:pathLst>
            </a:custGeom>
            <a:solidFill>
              <a:srgbClr val="FFFFFF"/>
            </a:solidFill>
            <a:ln w="85725" cap="rnd">
              <a:solidFill>
                <a:srgbClr val="3F7ED8"/>
              </a:solidFill>
              <a:prstDash val="solid"/>
              <a:round/>
            </a:ln>
          </p:spPr>
          <p:txBody>
            <a:bodyPr/>
            <a:lstStyle/>
            <a:p>
              <a:endParaRPr lang="en-US"/>
            </a:p>
          </p:txBody>
        </p:sp>
        <p:sp>
          <p:nvSpPr>
            <p:cNvPr id="28" name="TextBox 28"/>
            <p:cNvSpPr txBox="1"/>
            <p:nvPr/>
          </p:nvSpPr>
          <p:spPr>
            <a:xfrm>
              <a:off x="0" y="-47625"/>
              <a:ext cx="430485" cy="504909"/>
            </a:xfrm>
            <a:prstGeom prst="rect">
              <a:avLst/>
            </a:prstGeom>
          </p:spPr>
          <p:txBody>
            <a:bodyPr lIns="50800" tIns="50800" rIns="50800" bIns="50800" rtlCol="0" anchor="ctr"/>
            <a:lstStyle/>
            <a:p>
              <a:pPr algn="ctr">
                <a:lnSpc>
                  <a:spcPts val="2659"/>
                </a:lnSpc>
              </a:pPr>
              <a:endParaRPr/>
            </a:p>
          </p:txBody>
        </p:sp>
      </p:grpSp>
      <p:sp>
        <p:nvSpPr>
          <p:cNvPr id="29" name="Freeform 29"/>
          <p:cNvSpPr/>
          <p:nvPr/>
        </p:nvSpPr>
        <p:spPr>
          <a:xfrm>
            <a:off x="393297" y="1370946"/>
            <a:ext cx="2737156" cy="1443569"/>
          </a:xfrm>
          <a:custGeom>
            <a:avLst/>
            <a:gdLst/>
            <a:ahLst/>
            <a:cxnLst/>
            <a:rect l="l" t="t" r="r" b="b"/>
            <a:pathLst>
              <a:path w="2737156" h="1443569">
                <a:moveTo>
                  <a:pt x="0" y="0"/>
                </a:moveTo>
                <a:lnTo>
                  <a:pt x="2737156" y="0"/>
                </a:lnTo>
                <a:lnTo>
                  <a:pt x="2737156" y="1443569"/>
                </a:lnTo>
                <a:lnTo>
                  <a:pt x="0" y="1443569"/>
                </a:lnTo>
                <a:lnTo>
                  <a:pt x="0" y="0"/>
                </a:lnTo>
                <a:close/>
              </a:path>
            </a:pathLst>
          </a:custGeom>
          <a:blipFill>
            <a:blip r:embed="rId4"/>
            <a:stretch>
              <a:fillRect/>
            </a:stretch>
          </a:blipFill>
        </p:spPr>
        <p:txBody>
          <a:bodyPr/>
          <a:lstStyle/>
          <a:p>
            <a:endParaRPr lang="en-US"/>
          </a:p>
        </p:txBody>
      </p:sp>
      <p:grpSp>
        <p:nvGrpSpPr>
          <p:cNvPr id="30" name="Group 30"/>
          <p:cNvGrpSpPr/>
          <p:nvPr/>
        </p:nvGrpSpPr>
        <p:grpSpPr>
          <a:xfrm>
            <a:off x="14549242" y="9090489"/>
            <a:ext cx="3738758" cy="1067070"/>
            <a:chOff x="0" y="0"/>
            <a:chExt cx="4985011" cy="1422761"/>
          </a:xfrm>
        </p:grpSpPr>
        <p:sp>
          <p:nvSpPr>
            <p:cNvPr id="31" name="Freeform 31"/>
            <p:cNvSpPr/>
            <p:nvPr/>
          </p:nvSpPr>
          <p:spPr>
            <a:xfrm>
              <a:off x="0" y="0"/>
              <a:ext cx="4985011" cy="1173025"/>
            </a:xfrm>
            <a:custGeom>
              <a:avLst/>
              <a:gdLst/>
              <a:ahLst/>
              <a:cxnLst/>
              <a:rect l="l" t="t" r="r" b="b"/>
              <a:pathLst>
                <a:path w="4985011" h="1173025">
                  <a:moveTo>
                    <a:pt x="0" y="0"/>
                  </a:moveTo>
                  <a:lnTo>
                    <a:pt x="4985011" y="0"/>
                  </a:lnTo>
                  <a:lnTo>
                    <a:pt x="4985011" y="1173025"/>
                  </a:lnTo>
                  <a:lnTo>
                    <a:pt x="0" y="1173025"/>
                  </a:lnTo>
                  <a:lnTo>
                    <a:pt x="0" y="0"/>
                  </a:lnTo>
                  <a:close/>
                </a:path>
              </a:pathLst>
            </a:custGeom>
            <a:blipFill>
              <a:blip r:embed="rId5"/>
              <a:stretch>
                <a:fillRect t="-50759" b="-73368"/>
              </a:stretch>
            </a:blipFill>
          </p:spPr>
          <p:txBody>
            <a:bodyPr/>
            <a:lstStyle/>
            <a:p>
              <a:endParaRPr lang="en-US"/>
            </a:p>
          </p:txBody>
        </p:sp>
        <p:sp>
          <p:nvSpPr>
            <p:cNvPr id="32" name="TextBox 32"/>
            <p:cNvSpPr txBox="1"/>
            <p:nvPr/>
          </p:nvSpPr>
          <p:spPr>
            <a:xfrm>
              <a:off x="1790869" y="1114301"/>
              <a:ext cx="1670141" cy="308460"/>
            </a:xfrm>
            <a:prstGeom prst="rect">
              <a:avLst/>
            </a:prstGeom>
          </p:spPr>
          <p:txBody>
            <a:bodyPr wrap="square" lIns="0" tIns="0" rIns="0" bIns="0" rtlCol="0" anchor="t">
              <a:spAutoFit/>
            </a:bodyPr>
            <a:lstStyle/>
            <a:p>
              <a:pPr algn="ctr">
                <a:lnSpc>
                  <a:spcPts val="1861"/>
                </a:lnSpc>
              </a:pPr>
              <a:r>
                <a:rPr lang="en-US" sz="1329" dirty="0">
                  <a:solidFill>
                    <a:srgbClr val="575756"/>
                  </a:solidFill>
                  <a:latin typeface="Varela Round"/>
                  <a:ea typeface="Varela Round"/>
                  <a:cs typeface="Varela Round"/>
                  <a:sym typeface="Varela Round"/>
                </a:rPr>
                <a:t>stem4.org.uk</a:t>
              </a:r>
            </a:p>
          </p:txBody>
        </p:sp>
      </p:grpSp>
      <p:sp>
        <p:nvSpPr>
          <p:cNvPr id="33" name="Freeform 33"/>
          <p:cNvSpPr/>
          <p:nvPr/>
        </p:nvSpPr>
        <p:spPr>
          <a:xfrm>
            <a:off x="7775534" y="80287"/>
            <a:ext cx="1896826" cy="1896826"/>
          </a:xfrm>
          <a:custGeom>
            <a:avLst/>
            <a:gdLst/>
            <a:ahLst/>
            <a:cxnLst/>
            <a:rect l="l" t="t" r="r" b="b"/>
            <a:pathLst>
              <a:path w="1896826" h="1896826">
                <a:moveTo>
                  <a:pt x="0" y="0"/>
                </a:moveTo>
                <a:lnTo>
                  <a:pt x="1896826" y="0"/>
                </a:lnTo>
                <a:lnTo>
                  <a:pt x="1896826" y="1896826"/>
                </a:lnTo>
                <a:lnTo>
                  <a:pt x="0" y="1896826"/>
                </a:lnTo>
                <a:lnTo>
                  <a:pt x="0" y="0"/>
                </a:lnTo>
                <a:close/>
              </a:path>
            </a:pathLst>
          </a:custGeom>
          <a:blipFill>
            <a:blip r:embed="rId6"/>
            <a:stretch>
              <a:fillRect/>
            </a:stretch>
          </a:blipFill>
        </p:spPr>
        <p:txBody>
          <a:bodyPr/>
          <a:lstStyle/>
          <a:p>
            <a:endParaRPr lang="en-US"/>
          </a:p>
        </p:txBody>
      </p:sp>
      <p:sp>
        <p:nvSpPr>
          <p:cNvPr id="34" name="Freeform 34"/>
          <p:cNvSpPr/>
          <p:nvPr/>
        </p:nvSpPr>
        <p:spPr>
          <a:xfrm>
            <a:off x="9752518" y="80287"/>
            <a:ext cx="1833837" cy="1833837"/>
          </a:xfrm>
          <a:custGeom>
            <a:avLst/>
            <a:gdLst/>
            <a:ahLst/>
            <a:cxnLst/>
            <a:rect l="l" t="t" r="r" b="b"/>
            <a:pathLst>
              <a:path w="1833837" h="1833837">
                <a:moveTo>
                  <a:pt x="0" y="0"/>
                </a:moveTo>
                <a:lnTo>
                  <a:pt x="1833837" y="0"/>
                </a:lnTo>
                <a:lnTo>
                  <a:pt x="1833837" y="1833837"/>
                </a:lnTo>
                <a:lnTo>
                  <a:pt x="0" y="1833837"/>
                </a:lnTo>
                <a:lnTo>
                  <a:pt x="0" y="0"/>
                </a:lnTo>
                <a:close/>
              </a:path>
            </a:pathLst>
          </a:custGeom>
          <a:blipFill>
            <a:blip r:embed="rId7"/>
            <a:stretch>
              <a:fillRect/>
            </a:stretch>
          </a:blipFill>
        </p:spPr>
        <p:txBody>
          <a:bodyPr/>
          <a:lstStyle/>
          <a:p>
            <a:endParaRPr lang="en-US"/>
          </a:p>
        </p:txBody>
      </p:sp>
      <p:sp>
        <p:nvSpPr>
          <p:cNvPr id="35" name="Freeform 35"/>
          <p:cNvSpPr/>
          <p:nvPr/>
        </p:nvSpPr>
        <p:spPr>
          <a:xfrm>
            <a:off x="11773125" y="186898"/>
            <a:ext cx="1683603" cy="1683603"/>
          </a:xfrm>
          <a:custGeom>
            <a:avLst/>
            <a:gdLst/>
            <a:ahLst/>
            <a:cxnLst/>
            <a:rect l="l" t="t" r="r" b="b"/>
            <a:pathLst>
              <a:path w="1683603" h="1683603">
                <a:moveTo>
                  <a:pt x="0" y="0"/>
                </a:moveTo>
                <a:lnTo>
                  <a:pt x="1683603" y="0"/>
                </a:lnTo>
                <a:lnTo>
                  <a:pt x="1683603" y="1683604"/>
                </a:lnTo>
                <a:lnTo>
                  <a:pt x="0" y="1683604"/>
                </a:lnTo>
                <a:lnTo>
                  <a:pt x="0" y="0"/>
                </a:lnTo>
                <a:close/>
              </a:path>
            </a:pathLst>
          </a:custGeom>
          <a:blipFill>
            <a:blip r:embed="rId8"/>
            <a:stretch>
              <a:fillRect/>
            </a:stretch>
          </a:blipFill>
        </p:spPr>
        <p:txBody>
          <a:bodyPr/>
          <a:lstStyle/>
          <a:p>
            <a:endParaRPr lang="en-US"/>
          </a:p>
        </p:txBody>
      </p:sp>
      <p:sp>
        <p:nvSpPr>
          <p:cNvPr id="36" name="Freeform 36"/>
          <p:cNvSpPr/>
          <p:nvPr/>
        </p:nvSpPr>
        <p:spPr>
          <a:xfrm>
            <a:off x="15465130" y="-43571"/>
            <a:ext cx="2081553" cy="2081553"/>
          </a:xfrm>
          <a:custGeom>
            <a:avLst/>
            <a:gdLst/>
            <a:ahLst/>
            <a:cxnLst/>
            <a:rect l="l" t="t" r="r" b="b"/>
            <a:pathLst>
              <a:path w="2081553" h="2081553">
                <a:moveTo>
                  <a:pt x="0" y="0"/>
                </a:moveTo>
                <a:lnTo>
                  <a:pt x="2081553" y="0"/>
                </a:lnTo>
                <a:lnTo>
                  <a:pt x="2081553" y="2081553"/>
                </a:lnTo>
                <a:lnTo>
                  <a:pt x="0" y="2081553"/>
                </a:lnTo>
                <a:lnTo>
                  <a:pt x="0" y="0"/>
                </a:lnTo>
                <a:close/>
              </a:path>
            </a:pathLst>
          </a:custGeom>
          <a:blipFill>
            <a:blip r:embed="rId9"/>
            <a:stretch>
              <a:fillRect/>
            </a:stretch>
          </a:blipFill>
        </p:spPr>
        <p:txBody>
          <a:bodyPr/>
          <a:lstStyle/>
          <a:p>
            <a:endParaRPr lang="en-US"/>
          </a:p>
        </p:txBody>
      </p:sp>
      <p:sp>
        <p:nvSpPr>
          <p:cNvPr id="37" name="Freeform 37"/>
          <p:cNvSpPr/>
          <p:nvPr/>
        </p:nvSpPr>
        <p:spPr>
          <a:xfrm>
            <a:off x="13758901" y="195690"/>
            <a:ext cx="1603031" cy="1603031"/>
          </a:xfrm>
          <a:custGeom>
            <a:avLst/>
            <a:gdLst/>
            <a:ahLst/>
            <a:cxnLst/>
            <a:rect l="l" t="t" r="r" b="b"/>
            <a:pathLst>
              <a:path w="1603031" h="1603031">
                <a:moveTo>
                  <a:pt x="0" y="0"/>
                </a:moveTo>
                <a:lnTo>
                  <a:pt x="1603031" y="0"/>
                </a:lnTo>
                <a:lnTo>
                  <a:pt x="1603031" y="1603031"/>
                </a:lnTo>
                <a:lnTo>
                  <a:pt x="0" y="1603031"/>
                </a:lnTo>
                <a:lnTo>
                  <a:pt x="0" y="0"/>
                </a:lnTo>
                <a:close/>
              </a:path>
            </a:pathLst>
          </a:custGeom>
          <a:blipFill>
            <a:blip r:embed="rId10"/>
            <a:stretch>
              <a:fillRect/>
            </a:stretch>
          </a:blipFill>
        </p:spPr>
        <p:txBody>
          <a:bodyPr/>
          <a:lstStyle/>
          <a:p>
            <a:endParaRPr lang="en-US"/>
          </a:p>
        </p:txBody>
      </p:sp>
      <p:sp>
        <p:nvSpPr>
          <p:cNvPr id="38" name="TextBox 38"/>
          <p:cNvSpPr txBox="1"/>
          <p:nvPr/>
        </p:nvSpPr>
        <p:spPr>
          <a:xfrm>
            <a:off x="709411" y="942975"/>
            <a:ext cx="4842085" cy="770217"/>
          </a:xfrm>
          <a:prstGeom prst="rect">
            <a:avLst/>
          </a:prstGeom>
        </p:spPr>
        <p:txBody>
          <a:bodyPr lIns="0" tIns="0" rIns="0" bIns="0" rtlCol="0" anchor="t">
            <a:spAutoFit/>
          </a:bodyPr>
          <a:lstStyle/>
          <a:p>
            <a:pPr algn="l">
              <a:lnSpc>
                <a:spcPts val="6372"/>
              </a:lnSpc>
            </a:pPr>
            <a:r>
              <a:rPr lang="en-US" sz="4551">
                <a:solidFill>
                  <a:srgbClr val="FFFFFF"/>
                </a:solidFill>
                <a:latin typeface="Varela Round"/>
                <a:ea typeface="Varela Round"/>
                <a:cs typeface="Varela Round"/>
                <a:sym typeface="Varela Round"/>
              </a:rPr>
              <a:t>About</a:t>
            </a:r>
          </a:p>
        </p:txBody>
      </p:sp>
      <p:sp>
        <p:nvSpPr>
          <p:cNvPr id="39" name="TextBox 39"/>
          <p:cNvSpPr txBox="1"/>
          <p:nvPr/>
        </p:nvSpPr>
        <p:spPr>
          <a:xfrm>
            <a:off x="709411" y="3404479"/>
            <a:ext cx="5634574" cy="4813275"/>
          </a:xfrm>
          <a:prstGeom prst="rect">
            <a:avLst/>
          </a:prstGeom>
        </p:spPr>
        <p:txBody>
          <a:bodyPr lIns="0" tIns="0" rIns="0" bIns="0" rtlCol="0" anchor="t">
            <a:spAutoFit/>
          </a:bodyPr>
          <a:lstStyle/>
          <a:p>
            <a:pPr marL="458997" lvl="1" indent="-229499" algn="l">
              <a:lnSpc>
                <a:spcPts val="2976"/>
              </a:lnSpc>
              <a:buFont typeface="Arial"/>
              <a:buChar char="•"/>
            </a:pPr>
            <a:r>
              <a:rPr lang="en-US" sz="2125">
                <a:solidFill>
                  <a:srgbClr val="FFFFFF"/>
                </a:solidFill>
                <a:latin typeface="Varela Round"/>
                <a:ea typeface="Varela Round"/>
                <a:cs typeface="Varela Round"/>
                <a:sym typeface="Varela Round"/>
              </a:rPr>
              <a:t>Founded in 2011 by Consultant Clinical Psychologist Dr Nihara Krause MBE</a:t>
            </a:r>
          </a:p>
          <a:p>
            <a:pPr algn="l">
              <a:lnSpc>
                <a:spcPts val="2976"/>
              </a:lnSpc>
            </a:pPr>
            <a:endParaRPr lang="en-US" sz="2125">
              <a:solidFill>
                <a:srgbClr val="FFFFFF"/>
              </a:solidFill>
              <a:latin typeface="Varela Round"/>
              <a:ea typeface="Varela Round"/>
              <a:cs typeface="Varela Round"/>
              <a:sym typeface="Varela Round"/>
            </a:endParaRPr>
          </a:p>
          <a:p>
            <a:pPr marL="458997" lvl="1" indent="-229499" algn="l">
              <a:lnSpc>
                <a:spcPts val="2976"/>
              </a:lnSpc>
              <a:buFont typeface="Arial"/>
              <a:buChar char="•"/>
            </a:pPr>
            <a:r>
              <a:rPr lang="en-US" sz="2125">
                <a:solidFill>
                  <a:srgbClr val="FFFFFF"/>
                </a:solidFill>
                <a:latin typeface="Varela Round"/>
                <a:ea typeface="Varela Round"/>
                <a:cs typeface="Varela Round"/>
                <a:sym typeface="Varela Round"/>
              </a:rPr>
              <a:t>UK youth mental health charity focused on promoting positive mental health in young people</a:t>
            </a:r>
          </a:p>
          <a:p>
            <a:pPr algn="l">
              <a:lnSpc>
                <a:spcPts val="2976"/>
              </a:lnSpc>
            </a:pPr>
            <a:endParaRPr lang="en-US" sz="2125">
              <a:solidFill>
                <a:srgbClr val="FFFFFF"/>
              </a:solidFill>
              <a:latin typeface="Varela Round"/>
              <a:ea typeface="Varela Round"/>
              <a:cs typeface="Varela Round"/>
              <a:sym typeface="Varela Round"/>
            </a:endParaRPr>
          </a:p>
          <a:p>
            <a:pPr marL="458997" lvl="1" indent="-229499" algn="l">
              <a:lnSpc>
                <a:spcPts val="2976"/>
              </a:lnSpc>
              <a:buFont typeface="Arial"/>
              <a:buChar char="•"/>
            </a:pPr>
            <a:r>
              <a:rPr lang="en-US" sz="2125">
                <a:solidFill>
                  <a:srgbClr val="FFFFFF"/>
                </a:solidFill>
                <a:latin typeface="Varela Round"/>
                <a:ea typeface="Varela Round"/>
                <a:cs typeface="Varela Round"/>
                <a:sym typeface="Varela Round"/>
              </a:rPr>
              <a:t>Our tools include 5 early intervention mental health apps to help young people stay well</a:t>
            </a:r>
          </a:p>
          <a:p>
            <a:pPr algn="l">
              <a:lnSpc>
                <a:spcPts val="2976"/>
              </a:lnSpc>
            </a:pPr>
            <a:endParaRPr lang="en-US" sz="2125">
              <a:solidFill>
                <a:srgbClr val="FFFFFF"/>
              </a:solidFill>
              <a:latin typeface="Varela Round"/>
              <a:ea typeface="Varela Round"/>
              <a:cs typeface="Varela Round"/>
              <a:sym typeface="Varela Round"/>
            </a:endParaRPr>
          </a:p>
          <a:p>
            <a:pPr marL="458997" lvl="1" indent="-229499" algn="l">
              <a:lnSpc>
                <a:spcPts val="2976"/>
              </a:lnSpc>
              <a:spcBef>
                <a:spcPct val="0"/>
              </a:spcBef>
              <a:buFont typeface="Arial"/>
              <a:buChar char="•"/>
            </a:pPr>
            <a:r>
              <a:rPr lang="en-US" sz="2125">
                <a:solidFill>
                  <a:srgbClr val="FFFFFF"/>
                </a:solidFill>
                <a:latin typeface="Varela Round"/>
                <a:ea typeface="Varela Round"/>
                <a:cs typeface="Varela Round"/>
                <a:sym typeface="Varela Round"/>
              </a:rPr>
              <a:t>We also support families, carers, teachers, school nurses, and GPs</a:t>
            </a:r>
          </a:p>
        </p:txBody>
      </p:sp>
      <p:sp>
        <p:nvSpPr>
          <p:cNvPr id="40" name="TextBox 40"/>
          <p:cNvSpPr txBox="1"/>
          <p:nvPr/>
        </p:nvSpPr>
        <p:spPr>
          <a:xfrm>
            <a:off x="233629" y="9943906"/>
            <a:ext cx="897167" cy="202107"/>
          </a:xfrm>
          <a:prstGeom prst="rect">
            <a:avLst/>
          </a:prstGeom>
        </p:spPr>
        <p:txBody>
          <a:bodyPr wrap="square" lIns="0" tIns="0" rIns="0" bIns="0" rtlCol="0" anchor="t">
            <a:spAutoFit/>
          </a:bodyPr>
          <a:lstStyle/>
          <a:p>
            <a:pPr algn="ctr">
              <a:lnSpc>
                <a:spcPts val="1628"/>
              </a:lnSpc>
            </a:pPr>
            <a:r>
              <a:rPr lang="en-US" sz="1162" dirty="0">
                <a:solidFill>
                  <a:srgbClr val="FEFEFE"/>
                </a:solidFill>
                <a:latin typeface="Varela Round"/>
                <a:ea typeface="Varela Round"/>
                <a:cs typeface="Varela Round"/>
                <a:sym typeface="Varela Round"/>
              </a:rPr>
              <a:t>©stem4org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4F0"/>
        </a:solidFill>
        <a:effectLst/>
      </p:bgPr>
    </p:bg>
    <p:spTree>
      <p:nvGrpSpPr>
        <p:cNvPr id="1" name=""/>
        <p:cNvGrpSpPr/>
        <p:nvPr/>
      </p:nvGrpSpPr>
      <p:grpSpPr>
        <a:xfrm>
          <a:off x="0" y="0"/>
          <a:ext cx="0" cy="0"/>
          <a:chOff x="0" y="0"/>
          <a:chExt cx="0" cy="0"/>
        </a:xfrm>
      </p:grpSpPr>
      <p:grpSp>
        <p:nvGrpSpPr>
          <p:cNvPr id="2" name="Group 2"/>
          <p:cNvGrpSpPr/>
          <p:nvPr/>
        </p:nvGrpSpPr>
        <p:grpSpPr>
          <a:xfrm>
            <a:off x="11908043" y="0"/>
            <a:ext cx="6379957" cy="10287000"/>
            <a:chOff x="0" y="0"/>
            <a:chExt cx="1680318" cy="2709333"/>
          </a:xfrm>
        </p:grpSpPr>
        <p:sp>
          <p:nvSpPr>
            <p:cNvPr id="3" name="Freeform 3"/>
            <p:cNvSpPr/>
            <p:nvPr/>
          </p:nvSpPr>
          <p:spPr>
            <a:xfrm>
              <a:off x="0" y="0"/>
              <a:ext cx="1680318" cy="2709333"/>
            </a:xfrm>
            <a:custGeom>
              <a:avLst/>
              <a:gdLst/>
              <a:ahLst/>
              <a:cxnLst/>
              <a:rect l="l" t="t" r="r" b="b"/>
              <a:pathLst>
                <a:path w="1680318" h="2709333">
                  <a:moveTo>
                    <a:pt x="0" y="0"/>
                  </a:moveTo>
                  <a:lnTo>
                    <a:pt x="1680318" y="0"/>
                  </a:lnTo>
                  <a:lnTo>
                    <a:pt x="1680318" y="2709333"/>
                  </a:lnTo>
                  <a:lnTo>
                    <a:pt x="0" y="2709333"/>
                  </a:lnTo>
                  <a:close/>
                </a:path>
              </a:pathLst>
            </a:custGeom>
            <a:solidFill>
              <a:srgbClr val="3F7ED8"/>
            </a:solidFill>
          </p:spPr>
          <p:txBody>
            <a:bodyPr/>
            <a:lstStyle/>
            <a:p>
              <a:endParaRPr lang="en-US"/>
            </a:p>
          </p:txBody>
        </p:sp>
        <p:sp>
          <p:nvSpPr>
            <p:cNvPr id="4" name="TextBox 4"/>
            <p:cNvSpPr txBox="1"/>
            <p:nvPr/>
          </p:nvSpPr>
          <p:spPr>
            <a:xfrm>
              <a:off x="0" y="-47625"/>
              <a:ext cx="1680318" cy="275695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640583" y="1606753"/>
            <a:ext cx="1868266" cy="186826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EFE"/>
            </a:solidFill>
          </p:spPr>
          <p:txBody>
            <a:bodyPr/>
            <a:lstStyle/>
            <a:p>
              <a:endParaRPr lang="en-US"/>
            </a:p>
          </p:txBody>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0640583" y="4210291"/>
            <a:ext cx="1868266" cy="186826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EFE"/>
            </a:solidFill>
          </p:spPr>
          <p:txBody>
            <a:bodyPr/>
            <a:lstStyle/>
            <a:p>
              <a:endParaRPr lang="en-US"/>
            </a:p>
          </p:txBody>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0640583" y="6811982"/>
            <a:ext cx="1868266" cy="186826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EFE"/>
            </a:solidFill>
          </p:spPr>
          <p:txBody>
            <a:bodyPr/>
            <a:lstStyle/>
            <a:p>
              <a:endParaRPr lang="en-US"/>
            </a:p>
          </p:txBody>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970541" y="2006345"/>
            <a:ext cx="1601933" cy="6466659"/>
            <a:chOff x="0" y="0"/>
            <a:chExt cx="421908" cy="1703153"/>
          </a:xfrm>
        </p:grpSpPr>
        <p:sp>
          <p:nvSpPr>
            <p:cNvPr id="15" name="Freeform 15"/>
            <p:cNvSpPr/>
            <p:nvPr/>
          </p:nvSpPr>
          <p:spPr>
            <a:xfrm>
              <a:off x="0" y="0"/>
              <a:ext cx="421908" cy="1703153"/>
            </a:xfrm>
            <a:custGeom>
              <a:avLst/>
              <a:gdLst/>
              <a:ahLst/>
              <a:cxnLst/>
              <a:rect l="l" t="t" r="r" b="b"/>
              <a:pathLst>
                <a:path w="421908" h="1703153">
                  <a:moveTo>
                    <a:pt x="210954" y="0"/>
                  </a:moveTo>
                  <a:lnTo>
                    <a:pt x="210954" y="0"/>
                  </a:lnTo>
                  <a:cubicBezTo>
                    <a:pt x="266903" y="0"/>
                    <a:pt x="320560" y="22225"/>
                    <a:pt x="360121" y="61787"/>
                  </a:cubicBezTo>
                  <a:cubicBezTo>
                    <a:pt x="399683" y="101349"/>
                    <a:pt x="421908" y="155006"/>
                    <a:pt x="421908" y="210954"/>
                  </a:cubicBezTo>
                  <a:lnTo>
                    <a:pt x="421908" y="1492199"/>
                  </a:lnTo>
                  <a:cubicBezTo>
                    <a:pt x="421908" y="1548147"/>
                    <a:pt x="399683" y="1601804"/>
                    <a:pt x="360121" y="1641366"/>
                  </a:cubicBezTo>
                  <a:cubicBezTo>
                    <a:pt x="320560" y="1680928"/>
                    <a:pt x="266903" y="1703153"/>
                    <a:pt x="210954" y="1703153"/>
                  </a:cubicBezTo>
                  <a:lnTo>
                    <a:pt x="210954" y="1703153"/>
                  </a:lnTo>
                  <a:cubicBezTo>
                    <a:pt x="155006" y="1703153"/>
                    <a:pt x="101349" y="1680928"/>
                    <a:pt x="61787" y="1641366"/>
                  </a:cubicBezTo>
                  <a:cubicBezTo>
                    <a:pt x="22225" y="1601804"/>
                    <a:pt x="0" y="1548147"/>
                    <a:pt x="0" y="1492199"/>
                  </a:cubicBezTo>
                  <a:lnTo>
                    <a:pt x="0" y="210954"/>
                  </a:lnTo>
                  <a:cubicBezTo>
                    <a:pt x="0" y="155006"/>
                    <a:pt x="22225" y="101349"/>
                    <a:pt x="61787" y="61787"/>
                  </a:cubicBezTo>
                  <a:cubicBezTo>
                    <a:pt x="101349" y="22225"/>
                    <a:pt x="155006" y="0"/>
                    <a:pt x="210954" y="0"/>
                  </a:cubicBezTo>
                  <a:close/>
                </a:path>
              </a:pathLst>
            </a:custGeom>
            <a:solidFill>
              <a:srgbClr val="3F7ED8"/>
            </a:solidFill>
          </p:spPr>
          <p:txBody>
            <a:bodyPr/>
            <a:lstStyle/>
            <a:p>
              <a:endParaRPr lang="en-US"/>
            </a:p>
          </p:txBody>
        </p:sp>
        <p:sp>
          <p:nvSpPr>
            <p:cNvPr id="16" name="TextBox 16"/>
            <p:cNvSpPr txBox="1"/>
            <p:nvPr/>
          </p:nvSpPr>
          <p:spPr>
            <a:xfrm>
              <a:off x="0" y="-47625"/>
              <a:ext cx="421908" cy="1750778"/>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13461348" y="3515379"/>
            <a:ext cx="3622202" cy="3170517"/>
          </a:xfrm>
          <a:prstGeom prst="rect">
            <a:avLst/>
          </a:prstGeom>
        </p:spPr>
        <p:txBody>
          <a:bodyPr lIns="0" tIns="0" rIns="0" bIns="0" rtlCol="0" anchor="t">
            <a:spAutoFit/>
          </a:bodyPr>
          <a:lstStyle/>
          <a:p>
            <a:pPr algn="r">
              <a:lnSpc>
                <a:spcPts val="6372"/>
              </a:lnSpc>
            </a:pPr>
            <a:r>
              <a:rPr lang="en-US" sz="4551">
                <a:solidFill>
                  <a:srgbClr val="FFFFFF"/>
                </a:solidFill>
                <a:latin typeface="Varela Round"/>
                <a:ea typeface="Varela Round"/>
                <a:cs typeface="Varela Round"/>
                <a:sym typeface="Varela Round"/>
              </a:rPr>
              <a:t>This Year’s Movember </a:t>
            </a:r>
            <a:r>
              <a:rPr lang="en-US" sz="4551">
                <a:solidFill>
                  <a:srgbClr val="F59408"/>
                </a:solidFill>
                <a:latin typeface="Varela Round"/>
                <a:ea typeface="Varela Round"/>
                <a:cs typeface="Varela Round"/>
                <a:sym typeface="Varela Round"/>
              </a:rPr>
              <a:t>#CheckIn</a:t>
            </a:r>
          </a:p>
          <a:p>
            <a:pPr algn="r">
              <a:lnSpc>
                <a:spcPts val="6372"/>
              </a:lnSpc>
            </a:pPr>
            <a:r>
              <a:rPr lang="en-US" sz="4551">
                <a:solidFill>
                  <a:srgbClr val="FFFFFF"/>
                </a:solidFill>
                <a:latin typeface="Varela Round"/>
                <a:ea typeface="Varela Round"/>
                <a:cs typeface="Varela Round"/>
                <a:sym typeface="Varela Round"/>
              </a:rPr>
              <a:t>Campaign:</a:t>
            </a:r>
          </a:p>
        </p:txBody>
      </p:sp>
      <p:sp>
        <p:nvSpPr>
          <p:cNvPr id="18" name="TextBox 18"/>
          <p:cNvSpPr txBox="1"/>
          <p:nvPr/>
        </p:nvSpPr>
        <p:spPr>
          <a:xfrm>
            <a:off x="10755298" y="1901472"/>
            <a:ext cx="1638836" cy="1335977"/>
          </a:xfrm>
          <a:prstGeom prst="rect">
            <a:avLst/>
          </a:prstGeom>
        </p:spPr>
        <p:txBody>
          <a:bodyPr lIns="0" tIns="0" rIns="0" bIns="0" rtlCol="0" anchor="t">
            <a:spAutoFit/>
          </a:bodyPr>
          <a:lstStyle/>
          <a:p>
            <a:pPr algn="ctr">
              <a:lnSpc>
                <a:spcPts val="11002"/>
              </a:lnSpc>
            </a:pPr>
            <a:r>
              <a:rPr lang="en-US" sz="7859">
                <a:solidFill>
                  <a:srgbClr val="575756"/>
                </a:solidFill>
                <a:latin typeface="Varela Round"/>
                <a:ea typeface="Varela Round"/>
                <a:cs typeface="Varela Round"/>
                <a:sym typeface="Varela Round"/>
              </a:rPr>
              <a:t>1</a:t>
            </a:r>
          </a:p>
        </p:txBody>
      </p:sp>
      <p:sp>
        <p:nvSpPr>
          <p:cNvPr id="19" name="TextBox 19"/>
          <p:cNvSpPr txBox="1"/>
          <p:nvPr/>
        </p:nvSpPr>
        <p:spPr>
          <a:xfrm>
            <a:off x="10755298" y="4495485"/>
            <a:ext cx="1638836" cy="1335977"/>
          </a:xfrm>
          <a:prstGeom prst="rect">
            <a:avLst/>
          </a:prstGeom>
        </p:spPr>
        <p:txBody>
          <a:bodyPr lIns="0" tIns="0" rIns="0" bIns="0" rtlCol="0" anchor="t">
            <a:spAutoFit/>
          </a:bodyPr>
          <a:lstStyle/>
          <a:p>
            <a:pPr algn="ctr">
              <a:lnSpc>
                <a:spcPts val="11002"/>
              </a:lnSpc>
            </a:pPr>
            <a:r>
              <a:rPr lang="en-US" sz="7859">
                <a:solidFill>
                  <a:srgbClr val="575756"/>
                </a:solidFill>
                <a:latin typeface="Varela Round"/>
                <a:ea typeface="Varela Round"/>
                <a:cs typeface="Varela Round"/>
                <a:sym typeface="Varela Round"/>
              </a:rPr>
              <a:t>2</a:t>
            </a:r>
          </a:p>
        </p:txBody>
      </p:sp>
      <p:sp>
        <p:nvSpPr>
          <p:cNvPr id="20" name="TextBox 20"/>
          <p:cNvSpPr txBox="1"/>
          <p:nvPr/>
        </p:nvSpPr>
        <p:spPr>
          <a:xfrm>
            <a:off x="10755298" y="7097732"/>
            <a:ext cx="1638836" cy="1335977"/>
          </a:xfrm>
          <a:prstGeom prst="rect">
            <a:avLst/>
          </a:prstGeom>
        </p:spPr>
        <p:txBody>
          <a:bodyPr lIns="0" tIns="0" rIns="0" bIns="0" rtlCol="0" anchor="t">
            <a:spAutoFit/>
          </a:bodyPr>
          <a:lstStyle/>
          <a:p>
            <a:pPr algn="ctr">
              <a:lnSpc>
                <a:spcPts val="11002"/>
              </a:lnSpc>
            </a:pPr>
            <a:r>
              <a:rPr lang="en-US" sz="7859">
                <a:solidFill>
                  <a:srgbClr val="575756"/>
                </a:solidFill>
                <a:latin typeface="Varela Round"/>
                <a:ea typeface="Varela Round"/>
                <a:cs typeface="Varela Round"/>
                <a:sym typeface="Varela Round"/>
              </a:rPr>
              <a:t>3</a:t>
            </a:r>
          </a:p>
        </p:txBody>
      </p:sp>
      <p:sp>
        <p:nvSpPr>
          <p:cNvPr id="21" name="TextBox 21"/>
          <p:cNvSpPr txBox="1"/>
          <p:nvPr/>
        </p:nvSpPr>
        <p:spPr>
          <a:xfrm>
            <a:off x="2876551" y="2074234"/>
            <a:ext cx="6813037" cy="1076178"/>
          </a:xfrm>
          <a:prstGeom prst="rect">
            <a:avLst/>
          </a:prstGeom>
        </p:spPr>
        <p:txBody>
          <a:bodyPr lIns="0" tIns="0" rIns="0" bIns="0" rtlCol="0" anchor="t">
            <a:spAutoFit/>
          </a:bodyPr>
          <a:lstStyle/>
          <a:p>
            <a:pPr algn="r">
              <a:lnSpc>
                <a:spcPts val="4357"/>
              </a:lnSpc>
              <a:spcBef>
                <a:spcPct val="0"/>
              </a:spcBef>
            </a:pPr>
            <a:r>
              <a:rPr lang="en-US" sz="3112">
                <a:solidFill>
                  <a:srgbClr val="575756"/>
                </a:solidFill>
                <a:latin typeface="Varela Round"/>
                <a:ea typeface="Varela Round"/>
                <a:cs typeface="Varela Round"/>
                <a:sym typeface="Varela Round"/>
              </a:rPr>
              <a:t>Highlighting anxiety in boys and young men</a:t>
            </a:r>
          </a:p>
        </p:txBody>
      </p:sp>
      <p:sp>
        <p:nvSpPr>
          <p:cNvPr id="22" name="TextBox 22"/>
          <p:cNvSpPr txBox="1"/>
          <p:nvPr/>
        </p:nvSpPr>
        <p:spPr>
          <a:xfrm>
            <a:off x="2876551" y="4668248"/>
            <a:ext cx="6813037" cy="1620455"/>
          </a:xfrm>
          <a:prstGeom prst="rect">
            <a:avLst/>
          </a:prstGeom>
        </p:spPr>
        <p:txBody>
          <a:bodyPr lIns="0" tIns="0" rIns="0" bIns="0" rtlCol="0" anchor="t">
            <a:spAutoFit/>
          </a:bodyPr>
          <a:lstStyle/>
          <a:p>
            <a:pPr algn="r">
              <a:lnSpc>
                <a:spcPts val="4357"/>
              </a:lnSpc>
              <a:spcBef>
                <a:spcPct val="0"/>
              </a:spcBef>
            </a:pPr>
            <a:r>
              <a:rPr lang="en-US" sz="3112">
                <a:solidFill>
                  <a:srgbClr val="575756"/>
                </a:solidFill>
                <a:latin typeface="Varela Round"/>
                <a:ea typeface="Varela Round"/>
                <a:cs typeface="Varela Round"/>
                <a:sym typeface="Varela Round"/>
              </a:rPr>
              <a:t>Encouraging students to pause, reflect, and talk about how they are feeling</a:t>
            </a:r>
          </a:p>
        </p:txBody>
      </p:sp>
      <p:sp>
        <p:nvSpPr>
          <p:cNvPr id="23" name="TextBox 23"/>
          <p:cNvSpPr txBox="1"/>
          <p:nvPr/>
        </p:nvSpPr>
        <p:spPr>
          <a:xfrm>
            <a:off x="2876551" y="7174688"/>
            <a:ext cx="6813037" cy="1076178"/>
          </a:xfrm>
          <a:prstGeom prst="rect">
            <a:avLst/>
          </a:prstGeom>
        </p:spPr>
        <p:txBody>
          <a:bodyPr lIns="0" tIns="0" rIns="0" bIns="0" rtlCol="0" anchor="t">
            <a:spAutoFit/>
          </a:bodyPr>
          <a:lstStyle/>
          <a:p>
            <a:pPr algn="r">
              <a:lnSpc>
                <a:spcPts val="4357"/>
              </a:lnSpc>
              <a:spcBef>
                <a:spcPct val="0"/>
              </a:spcBef>
            </a:pPr>
            <a:r>
              <a:rPr lang="en-US" sz="3112">
                <a:solidFill>
                  <a:srgbClr val="575756"/>
                </a:solidFill>
                <a:latin typeface="Varela Round"/>
                <a:ea typeface="Varela Round"/>
                <a:cs typeface="Varela Round"/>
                <a:sym typeface="Varela Round"/>
              </a:rPr>
              <a:t>Focusing on early support and self-care through stem4 apps</a:t>
            </a:r>
          </a:p>
        </p:txBody>
      </p:sp>
      <p:sp>
        <p:nvSpPr>
          <p:cNvPr id="24" name="TextBox 24"/>
          <p:cNvSpPr txBox="1"/>
          <p:nvPr/>
        </p:nvSpPr>
        <p:spPr>
          <a:xfrm>
            <a:off x="233629" y="9943906"/>
            <a:ext cx="1109522" cy="202107"/>
          </a:xfrm>
          <a:prstGeom prst="rect">
            <a:avLst/>
          </a:prstGeom>
        </p:spPr>
        <p:txBody>
          <a:bodyPr wrap="square" lIns="0" tIns="0" rIns="0" bIns="0" rtlCol="0" anchor="t">
            <a:spAutoFit/>
          </a:bodyPr>
          <a:lstStyle/>
          <a:p>
            <a:pPr algn="ctr">
              <a:lnSpc>
                <a:spcPts val="1628"/>
              </a:lnSpc>
            </a:pPr>
            <a:r>
              <a:rPr lang="en-US" sz="1162">
                <a:solidFill>
                  <a:srgbClr val="575756"/>
                </a:solidFill>
                <a:latin typeface="Varela Round"/>
                <a:ea typeface="Varela Round"/>
                <a:cs typeface="Varela Round"/>
                <a:sym typeface="Varela Round"/>
              </a:rPr>
              <a:t>©stem4org</a:t>
            </a:r>
          </a:p>
        </p:txBody>
      </p:sp>
      <p:grpSp>
        <p:nvGrpSpPr>
          <p:cNvPr id="25" name="Group 25"/>
          <p:cNvGrpSpPr/>
          <p:nvPr/>
        </p:nvGrpSpPr>
        <p:grpSpPr>
          <a:xfrm>
            <a:off x="14549242" y="9090489"/>
            <a:ext cx="3738758" cy="1067070"/>
            <a:chOff x="0" y="0"/>
            <a:chExt cx="4985011" cy="1422761"/>
          </a:xfrm>
        </p:grpSpPr>
        <p:sp>
          <p:nvSpPr>
            <p:cNvPr id="26" name="Freeform 26"/>
            <p:cNvSpPr/>
            <p:nvPr/>
          </p:nvSpPr>
          <p:spPr>
            <a:xfrm>
              <a:off x="0" y="0"/>
              <a:ext cx="4985011" cy="1173025"/>
            </a:xfrm>
            <a:custGeom>
              <a:avLst/>
              <a:gdLst/>
              <a:ahLst/>
              <a:cxnLst/>
              <a:rect l="l" t="t" r="r" b="b"/>
              <a:pathLst>
                <a:path w="4985011" h="1173025">
                  <a:moveTo>
                    <a:pt x="0" y="0"/>
                  </a:moveTo>
                  <a:lnTo>
                    <a:pt x="4985011" y="0"/>
                  </a:lnTo>
                  <a:lnTo>
                    <a:pt x="4985011" y="1173025"/>
                  </a:lnTo>
                  <a:lnTo>
                    <a:pt x="0" y="1173025"/>
                  </a:lnTo>
                  <a:lnTo>
                    <a:pt x="0" y="0"/>
                  </a:lnTo>
                  <a:close/>
                </a:path>
              </a:pathLst>
            </a:custGeom>
            <a:blipFill>
              <a:blip r:embed="rId2"/>
              <a:stretch>
                <a:fillRect t="-45981" b="-78147"/>
              </a:stretch>
            </a:blipFill>
          </p:spPr>
          <p:txBody>
            <a:bodyPr/>
            <a:lstStyle/>
            <a:p>
              <a:endParaRPr lang="en-US"/>
            </a:p>
          </p:txBody>
        </p:sp>
        <p:sp>
          <p:nvSpPr>
            <p:cNvPr id="27" name="TextBox 27"/>
            <p:cNvSpPr txBox="1"/>
            <p:nvPr/>
          </p:nvSpPr>
          <p:spPr>
            <a:xfrm>
              <a:off x="1790869" y="1114301"/>
              <a:ext cx="1588208" cy="308460"/>
            </a:xfrm>
            <a:prstGeom prst="rect">
              <a:avLst/>
            </a:prstGeom>
          </p:spPr>
          <p:txBody>
            <a:bodyPr wrap="square" lIns="0" tIns="0" rIns="0" bIns="0" rtlCol="0" anchor="t">
              <a:spAutoFit/>
            </a:bodyPr>
            <a:lstStyle/>
            <a:p>
              <a:pPr algn="ctr">
                <a:lnSpc>
                  <a:spcPts val="1861"/>
                </a:lnSpc>
              </a:pPr>
              <a:r>
                <a:rPr lang="en-US" sz="1329" dirty="0">
                  <a:solidFill>
                    <a:srgbClr val="FEFEFE"/>
                  </a:solidFill>
                  <a:latin typeface="Varela Round"/>
                  <a:ea typeface="Varela Round"/>
                  <a:cs typeface="Varela Round"/>
                  <a:sym typeface="Varela Round"/>
                </a:rPr>
                <a:t>stem4.org.uk</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4F0"/>
        </a:solidFill>
        <a:effectLst/>
      </p:bgPr>
    </p:bg>
    <p:spTree>
      <p:nvGrpSpPr>
        <p:cNvPr id="1" name=""/>
        <p:cNvGrpSpPr/>
        <p:nvPr/>
      </p:nvGrpSpPr>
      <p:grpSpPr>
        <a:xfrm>
          <a:off x="0" y="0"/>
          <a:ext cx="0" cy="0"/>
          <a:chOff x="0" y="0"/>
          <a:chExt cx="0" cy="0"/>
        </a:xfrm>
      </p:grpSpPr>
      <p:grpSp>
        <p:nvGrpSpPr>
          <p:cNvPr id="2" name="Group 2"/>
          <p:cNvGrpSpPr/>
          <p:nvPr/>
        </p:nvGrpSpPr>
        <p:grpSpPr>
          <a:xfrm>
            <a:off x="-257175" y="4502250"/>
            <a:ext cx="18802350" cy="2006600"/>
            <a:chOff x="0" y="0"/>
            <a:chExt cx="4952059" cy="528487"/>
          </a:xfrm>
        </p:grpSpPr>
        <p:sp>
          <p:nvSpPr>
            <p:cNvPr id="3" name="Freeform 3"/>
            <p:cNvSpPr/>
            <p:nvPr/>
          </p:nvSpPr>
          <p:spPr>
            <a:xfrm>
              <a:off x="0" y="0"/>
              <a:ext cx="4952059" cy="528487"/>
            </a:xfrm>
            <a:custGeom>
              <a:avLst/>
              <a:gdLst/>
              <a:ahLst/>
              <a:cxnLst/>
              <a:rect l="l" t="t" r="r" b="b"/>
              <a:pathLst>
                <a:path w="4952059" h="528487">
                  <a:moveTo>
                    <a:pt x="20999" y="0"/>
                  </a:moveTo>
                  <a:lnTo>
                    <a:pt x="4931060" y="0"/>
                  </a:lnTo>
                  <a:cubicBezTo>
                    <a:pt x="4936629" y="0"/>
                    <a:pt x="4941970" y="2212"/>
                    <a:pt x="4945909" y="6151"/>
                  </a:cubicBezTo>
                  <a:cubicBezTo>
                    <a:pt x="4949847" y="10089"/>
                    <a:pt x="4952059" y="15430"/>
                    <a:pt x="4952059" y="20999"/>
                  </a:cubicBezTo>
                  <a:lnTo>
                    <a:pt x="4952059" y="507488"/>
                  </a:lnTo>
                  <a:cubicBezTo>
                    <a:pt x="4952059" y="519086"/>
                    <a:pt x="4942658" y="528487"/>
                    <a:pt x="4931060" y="528487"/>
                  </a:cubicBezTo>
                  <a:lnTo>
                    <a:pt x="20999" y="528487"/>
                  </a:lnTo>
                  <a:cubicBezTo>
                    <a:pt x="15430" y="528487"/>
                    <a:pt x="10089" y="526275"/>
                    <a:pt x="6151" y="522337"/>
                  </a:cubicBezTo>
                  <a:cubicBezTo>
                    <a:pt x="2212" y="518399"/>
                    <a:pt x="0" y="513057"/>
                    <a:pt x="0" y="507488"/>
                  </a:cubicBezTo>
                  <a:lnTo>
                    <a:pt x="0" y="20999"/>
                  </a:lnTo>
                  <a:cubicBezTo>
                    <a:pt x="0" y="15430"/>
                    <a:pt x="2212" y="10089"/>
                    <a:pt x="6151" y="6151"/>
                  </a:cubicBezTo>
                  <a:cubicBezTo>
                    <a:pt x="10089" y="2212"/>
                    <a:pt x="15430" y="0"/>
                    <a:pt x="20999" y="0"/>
                  </a:cubicBezTo>
                  <a:close/>
                </a:path>
              </a:pathLst>
            </a:custGeom>
            <a:solidFill>
              <a:srgbClr val="3F7ED8"/>
            </a:solidFill>
          </p:spPr>
          <p:txBody>
            <a:bodyPr/>
            <a:lstStyle/>
            <a:p>
              <a:endParaRPr lang="en-US"/>
            </a:p>
          </p:txBody>
        </p:sp>
        <p:sp>
          <p:nvSpPr>
            <p:cNvPr id="4" name="TextBox 4"/>
            <p:cNvSpPr txBox="1"/>
            <p:nvPr/>
          </p:nvSpPr>
          <p:spPr>
            <a:xfrm>
              <a:off x="0" y="-47625"/>
              <a:ext cx="4952059" cy="576112"/>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208107" y="923925"/>
            <a:ext cx="5871786" cy="888365"/>
          </a:xfrm>
          <a:prstGeom prst="rect">
            <a:avLst/>
          </a:prstGeom>
        </p:spPr>
        <p:txBody>
          <a:bodyPr lIns="0" tIns="0" rIns="0" bIns="0" rtlCol="0" anchor="t">
            <a:spAutoFit/>
          </a:bodyPr>
          <a:lstStyle/>
          <a:p>
            <a:pPr algn="ctr">
              <a:lnSpc>
                <a:spcPts val="7210"/>
              </a:lnSpc>
            </a:pPr>
            <a:r>
              <a:rPr lang="en-US" sz="5150">
                <a:solidFill>
                  <a:srgbClr val="575756"/>
                </a:solidFill>
                <a:latin typeface="Varela Round"/>
                <a:ea typeface="Varela Round"/>
                <a:cs typeface="Varela Round"/>
                <a:sym typeface="Varela Round"/>
              </a:rPr>
              <a:t>Why Check In?</a:t>
            </a:r>
          </a:p>
        </p:txBody>
      </p:sp>
      <p:sp>
        <p:nvSpPr>
          <p:cNvPr id="6" name="TextBox 6"/>
          <p:cNvSpPr txBox="1"/>
          <p:nvPr/>
        </p:nvSpPr>
        <p:spPr>
          <a:xfrm>
            <a:off x="3670063" y="2367628"/>
            <a:ext cx="10947874" cy="1553343"/>
          </a:xfrm>
          <a:prstGeom prst="rect">
            <a:avLst/>
          </a:prstGeom>
        </p:spPr>
        <p:txBody>
          <a:bodyPr lIns="0" tIns="0" rIns="0" bIns="0" rtlCol="0" anchor="t">
            <a:spAutoFit/>
          </a:bodyPr>
          <a:lstStyle/>
          <a:p>
            <a:pPr marL="479248" lvl="1" indent="-239624" algn="l">
              <a:lnSpc>
                <a:spcPts val="3107"/>
              </a:lnSpc>
              <a:buFont typeface="Arial"/>
              <a:buChar char="•"/>
            </a:pPr>
            <a:r>
              <a:rPr lang="en-US" sz="2219">
                <a:solidFill>
                  <a:srgbClr val="575756"/>
                </a:solidFill>
                <a:latin typeface="Varela Round"/>
                <a:ea typeface="Varela Round"/>
                <a:cs typeface="Varela Round"/>
                <a:sym typeface="Varela Round"/>
              </a:rPr>
              <a:t>Anxiety is common but often hidden</a:t>
            </a:r>
          </a:p>
          <a:p>
            <a:pPr marL="479248" lvl="1" indent="-239624" algn="l">
              <a:lnSpc>
                <a:spcPts val="3107"/>
              </a:lnSpc>
              <a:buFont typeface="Arial"/>
              <a:buChar char="•"/>
            </a:pPr>
            <a:r>
              <a:rPr lang="en-US" sz="2219">
                <a:solidFill>
                  <a:srgbClr val="575756"/>
                </a:solidFill>
                <a:latin typeface="Varela Round"/>
                <a:ea typeface="Varela Round"/>
                <a:cs typeface="Varela Round"/>
                <a:sym typeface="Varela Round"/>
              </a:rPr>
              <a:t>Many boys and young men don’t ask for help because of fear, shame, or stigma</a:t>
            </a:r>
          </a:p>
          <a:p>
            <a:pPr marL="479248" lvl="1" indent="-239624" algn="l">
              <a:lnSpc>
                <a:spcPts val="3107"/>
              </a:lnSpc>
              <a:spcBef>
                <a:spcPct val="0"/>
              </a:spcBef>
              <a:buFont typeface="Arial"/>
              <a:buChar char="•"/>
            </a:pPr>
            <a:r>
              <a:rPr lang="en-US" sz="2219">
                <a:solidFill>
                  <a:srgbClr val="575756"/>
                </a:solidFill>
                <a:latin typeface="Varela Round"/>
                <a:ea typeface="Varela Round"/>
                <a:cs typeface="Varela Round"/>
                <a:sym typeface="Varela Round"/>
              </a:rPr>
              <a:t>stem4 survey of 1,100 boys aged 14–21:</a:t>
            </a:r>
          </a:p>
        </p:txBody>
      </p:sp>
      <p:sp>
        <p:nvSpPr>
          <p:cNvPr id="7" name="TextBox 7"/>
          <p:cNvSpPr txBox="1"/>
          <p:nvPr/>
        </p:nvSpPr>
        <p:spPr>
          <a:xfrm>
            <a:off x="782243" y="5003584"/>
            <a:ext cx="3263886" cy="960831"/>
          </a:xfrm>
          <a:prstGeom prst="rect">
            <a:avLst/>
          </a:prstGeom>
        </p:spPr>
        <p:txBody>
          <a:bodyPr lIns="0" tIns="0" rIns="0" bIns="0" rtlCol="0" anchor="t">
            <a:spAutoFit/>
          </a:bodyPr>
          <a:lstStyle/>
          <a:p>
            <a:pPr algn="ctr">
              <a:lnSpc>
                <a:spcPts val="7940"/>
              </a:lnSpc>
            </a:pPr>
            <a:r>
              <a:rPr lang="en-US" sz="5672">
                <a:solidFill>
                  <a:srgbClr val="FFFFFF"/>
                </a:solidFill>
                <a:latin typeface="Varela Round"/>
                <a:ea typeface="Varela Round"/>
                <a:cs typeface="Varela Round"/>
                <a:sym typeface="Varela Round"/>
              </a:rPr>
              <a:t>37%</a:t>
            </a:r>
          </a:p>
        </p:txBody>
      </p:sp>
      <p:sp>
        <p:nvSpPr>
          <p:cNvPr id="8" name="TextBox 8"/>
          <p:cNvSpPr txBox="1"/>
          <p:nvPr/>
        </p:nvSpPr>
        <p:spPr>
          <a:xfrm>
            <a:off x="5208099" y="5003584"/>
            <a:ext cx="3263886" cy="960831"/>
          </a:xfrm>
          <a:prstGeom prst="rect">
            <a:avLst/>
          </a:prstGeom>
        </p:spPr>
        <p:txBody>
          <a:bodyPr lIns="0" tIns="0" rIns="0" bIns="0" rtlCol="0" anchor="t">
            <a:spAutoFit/>
          </a:bodyPr>
          <a:lstStyle/>
          <a:p>
            <a:pPr algn="ctr">
              <a:lnSpc>
                <a:spcPts val="7940"/>
              </a:lnSpc>
            </a:pPr>
            <a:r>
              <a:rPr lang="en-US" sz="5672">
                <a:solidFill>
                  <a:srgbClr val="FFFFFF"/>
                </a:solidFill>
                <a:latin typeface="Varela Round"/>
                <a:ea typeface="Varela Round"/>
                <a:cs typeface="Varela Round"/>
                <a:sym typeface="Varela Round"/>
              </a:rPr>
              <a:t>51%</a:t>
            </a:r>
          </a:p>
        </p:txBody>
      </p:sp>
      <p:sp>
        <p:nvSpPr>
          <p:cNvPr id="9" name="TextBox 9"/>
          <p:cNvSpPr txBox="1"/>
          <p:nvPr/>
        </p:nvSpPr>
        <p:spPr>
          <a:xfrm>
            <a:off x="9633954" y="5003584"/>
            <a:ext cx="3263886" cy="960831"/>
          </a:xfrm>
          <a:prstGeom prst="rect">
            <a:avLst/>
          </a:prstGeom>
        </p:spPr>
        <p:txBody>
          <a:bodyPr lIns="0" tIns="0" rIns="0" bIns="0" rtlCol="0" anchor="t">
            <a:spAutoFit/>
          </a:bodyPr>
          <a:lstStyle/>
          <a:p>
            <a:pPr algn="ctr">
              <a:lnSpc>
                <a:spcPts val="7940"/>
              </a:lnSpc>
            </a:pPr>
            <a:r>
              <a:rPr lang="en-US" sz="5672">
                <a:solidFill>
                  <a:srgbClr val="FFFFFF"/>
                </a:solidFill>
                <a:latin typeface="Varela Round"/>
                <a:ea typeface="Varela Round"/>
                <a:cs typeface="Varela Round"/>
                <a:sym typeface="Varela Round"/>
              </a:rPr>
              <a:t>46%</a:t>
            </a:r>
          </a:p>
        </p:txBody>
      </p:sp>
      <p:sp>
        <p:nvSpPr>
          <p:cNvPr id="10" name="TextBox 10"/>
          <p:cNvSpPr txBox="1"/>
          <p:nvPr/>
        </p:nvSpPr>
        <p:spPr>
          <a:xfrm>
            <a:off x="546487" y="6808581"/>
            <a:ext cx="3735399" cy="772398"/>
          </a:xfrm>
          <a:prstGeom prst="rect">
            <a:avLst/>
          </a:prstGeom>
        </p:spPr>
        <p:txBody>
          <a:bodyPr lIns="0" tIns="0" rIns="0" bIns="0" rtlCol="0" anchor="t">
            <a:spAutoFit/>
          </a:bodyPr>
          <a:lstStyle/>
          <a:p>
            <a:pPr algn="ctr">
              <a:lnSpc>
                <a:spcPts val="3107"/>
              </a:lnSpc>
              <a:spcBef>
                <a:spcPct val="0"/>
              </a:spcBef>
            </a:pPr>
            <a:r>
              <a:rPr lang="en-US" sz="2219">
                <a:solidFill>
                  <a:srgbClr val="575756"/>
                </a:solidFill>
                <a:latin typeface="Varela Round"/>
                <a:ea typeface="Varela Round"/>
                <a:cs typeface="Varela Round"/>
                <a:sym typeface="Varela Round"/>
              </a:rPr>
              <a:t>reported experiencing mental health difficulties</a:t>
            </a:r>
          </a:p>
        </p:txBody>
      </p:sp>
      <p:sp>
        <p:nvSpPr>
          <p:cNvPr id="11" name="TextBox 11"/>
          <p:cNvSpPr txBox="1"/>
          <p:nvPr/>
        </p:nvSpPr>
        <p:spPr>
          <a:xfrm>
            <a:off x="4972342" y="6808581"/>
            <a:ext cx="3735399" cy="1162975"/>
          </a:xfrm>
          <a:prstGeom prst="rect">
            <a:avLst/>
          </a:prstGeom>
        </p:spPr>
        <p:txBody>
          <a:bodyPr lIns="0" tIns="0" rIns="0" bIns="0" rtlCol="0" anchor="t">
            <a:spAutoFit/>
          </a:bodyPr>
          <a:lstStyle/>
          <a:p>
            <a:pPr algn="ctr">
              <a:lnSpc>
                <a:spcPts val="3107"/>
              </a:lnSpc>
              <a:spcBef>
                <a:spcPct val="0"/>
              </a:spcBef>
            </a:pPr>
            <a:r>
              <a:rPr lang="en-US" sz="2219">
                <a:solidFill>
                  <a:srgbClr val="575756"/>
                </a:solidFill>
                <a:latin typeface="Varela Round"/>
                <a:ea typeface="Varela Round"/>
                <a:cs typeface="Varela Round"/>
                <a:sym typeface="Varela Round"/>
              </a:rPr>
              <a:t> haven’t spoken to anyone about mental health struggles</a:t>
            </a:r>
          </a:p>
        </p:txBody>
      </p:sp>
      <p:sp>
        <p:nvSpPr>
          <p:cNvPr id="12" name="TextBox 12"/>
          <p:cNvSpPr txBox="1"/>
          <p:nvPr/>
        </p:nvSpPr>
        <p:spPr>
          <a:xfrm>
            <a:off x="9398197" y="6808581"/>
            <a:ext cx="3735399" cy="772398"/>
          </a:xfrm>
          <a:prstGeom prst="rect">
            <a:avLst/>
          </a:prstGeom>
        </p:spPr>
        <p:txBody>
          <a:bodyPr lIns="0" tIns="0" rIns="0" bIns="0" rtlCol="0" anchor="t">
            <a:spAutoFit/>
          </a:bodyPr>
          <a:lstStyle/>
          <a:p>
            <a:pPr algn="ctr">
              <a:lnSpc>
                <a:spcPts val="3107"/>
              </a:lnSpc>
              <a:spcBef>
                <a:spcPct val="0"/>
              </a:spcBef>
            </a:pPr>
            <a:r>
              <a:rPr lang="en-US" sz="2219">
                <a:solidFill>
                  <a:srgbClr val="575756"/>
                </a:solidFill>
                <a:latin typeface="Varela Round"/>
                <a:ea typeface="Varela Round"/>
                <a:cs typeface="Varela Round"/>
                <a:sym typeface="Varela Round"/>
              </a:rPr>
              <a:t>wouldn’t ask for help even if things got really bad</a:t>
            </a:r>
          </a:p>
        </p:txBody>
      </p:sp>
      <p:sp>
        <p:nvSpPr>
          <p:cNvPr id="13" name="TextBox 13"/>
          <p:cNvSpPr txBox="1"/>
          <p:nvPr/>
        </p:nvSpPr>
        <p:spPr>
          <a:xfrm>
            <a:off x="14059809" y="5003584"/>
            <a:ext cx="3263886" cy="960831"/>
          </a:xfrm>
          <a:prstGeom prst="rect">
            <a:avLst/>
          </a:prstGeom>
        </p:spPr>
        <p:txBody>
          <a:bodyPr lIns="0" tIns="0" rIns="0" bIns="0" rtlCol="0" anchor="t">
            <a:spAutoFit/>
          </a:bodyPr>
          <a:lstStyle/>
          <a:p>
            <a:pPr algn="ctr">
              <a:lnSpc>
                <a:spcPts val="7940"/>
              </a:lnSpc>
            </a:pPr>
            <a:r>
              <a:rPr lang="en-US" sz="5672">
                <a:solidFill>
                  <a:srgbClr val="FFFFFF"/>
                </a:solidFill>
                <a:latin typeface="Varela Round"/>
                <a:ea typeface="Varela Round"/>
                <a:cs typeface="Varela Round"/>
                <a:sym typeface="Varela Round"/>
              </a:rPr>
              <a:t>30%</a:t>
            </a:r>
          </a:p>
        </p:txBody>
      </p:sp>
      <p:sp>
        <p:nvSpPr>
          <p:cNvPr id="14" name="TextBox 14"/>
          <p:cNvSpPr txBox="1"/>
          <p:nvPr/>
        </p:nvSpPr>
        <p:spPr>
          <a:xfrm>
            <a:off x="13824052" y="6808581"/>
            <a:ext cx="3735399" cy="1553552"/>
          </a:xfrm>
          <a:prstGeom prst="rect">
            <a:avLst/>
          </a:prstGeom>
        </p:spPr>
        <p:txBody>
          <a:bodyPr lIns="0" tIns="0" rIns="0" bIns="0" rtlCol="0" anchor="t">
            <a:spAutoFit/>
          </a:bodyPr>
          <a:lstStyle/>
          <a:p>
            <a:pPr algn="ctr">
              <a:lnSpc>
                <a:spcPts val="3107"/>
              </a:lnSpc>
              <a:spcBef>
                <a:spcPct val="0"/>
              </a:spcBef>
            </a:pPr>
            <a:r>
              <a:rPr lang="en-US" sz="2219">
                <a:solidFill>
                  <a:srgbClr val="575756"/>
                </a:solidFill>
                <a:latin typeface="Varela Round"/>
                <a:ea typeface="Varela Round"/>
                <a:cs typeface="Varela Round"/>
                <a:sym typeface="Varela Round"/>
              </a:rPr>
              <a:t>said they’d feel weak or ashamed; 14% said it would make them feel “less masculine”</a:t>
            </a:r>
          </a:p>
        </p:txBody>
      </p:sp>
      <p:sp>
        <p:nvSpPr>
          <p:cNvPr id="15" name="TextBox 15"/>
          <p:cNvSpPr txBox="1"/>
          <p:nvPr/>
        </p:nvSpPr>
        <p:spPr>
          <a:xfrm>
            <a:off x="233629" y="9943906"/>
            <a:ext cx="1052455" cy="202107"/>
          </a:xfrm>
          <a:prstGeom prst="rect">
            <a:avLst/>
          </a:prstGeom>
        </p:spPr>
        <p:txBody>
          <a:bodyPr wrap="square" lIns="0" tIns="0" rIns="0" bIns="0" rtlCol="0" anchor="t">
            <a:spAutoFit/>
          </a:bodyPr>
          <a:lstStyle/>
          <a:p>
            <a:pPr algn="ctr">
              <a:lnSpc>
                <a:spcPts val="1628"/>
              </a:lnSpc>
            </a:pPr>
            <a:r>
              <a:rPr lang="en-US" sz="1162" dirty="0">
                <a:solidFill>
                  <a:srgbClr val="575756"/>
                </a:solidFill>
                <a:latin typeface="Varela Round"/>
                <a:ea typeface="Varela Round"/>
                <a:cs typeface="Varela Round"/>
                <a:sym typeface="Varela Round"/>
              </a:rPr>
              <a:t>©stem4org</a:t>
            </a:r>
          </a:p>
        </p:txBody>
      </p:sp>
      <p:grpSp>
        <p:nvGrpSpPr>
          <p:cNvPr id="16" name="Group 16"/>
          <p:cNvGrpSpPr/>
          <p:nvPr/>
        </p:nvGrpSpPr>
        <p:grpSpPr>
          <a:xfrm>
            <a:off x="14549242" y="9090489"/>
            <a:ext cx="3738758" cy="1067070"/>
            <a:chOff x="0" y="0"/>
            <a:chExt cx="4985011" cy="1422761"/>
          </a:xfrm>
        </p:grpSpPr>
        <p:sp>
          <p:nvSpPr>
            <p:cNvPr id="17" name="Freeform 17"/>
            <p:cNvSpPr/>
            <p:nvPr/>
          </p:nvSpPr>
          <p:spPr>
            <a:xfrm>
              <a:off x="0" y="0"/>
              <a:ext cx="4985011" cy="1173025"/>
            </a:xfrm>
            <a:custGeom>
              <a:avLst/>
              <a:gdLst/>
              <a:ahLst/>
              <a:cxnLst/>
              <a:rect l="l" t="t" r="r" b="b"/>
              <a:pathLst>
                <a:path w="4985011" h="1173025">
                  <a:moveTo>
                    <a:pt x="0" y="0"/>
                  </a:moveTo>
                  <a:lnTo>
                    <a:pt x="4985011" y="0"/>
                  </a:lnTo>
                  <a:lnTo>
                    <a:pt x="4985011" y="1173025"/>
                  </a:lnTo>
                  <a:lnTo>
                    <a:pt x="0" y="1173025"/>
                  </a:lnTo>
                  <a:lnTo>
                    <a:pt x="0" y="0"/>
                  </a:lnTo>
                  <a:close/>
                </a:path>
              </a:pathLst>
            </a:custGeom>
            <a:blipFill>
              <a:blip r:embed="rId2"/>
              <a:stretch>
                <a:fillRect t="-50759" b="-73368"/>
              </a:stretch>
            </a:blipFill>
          </p:spPr>
          <p:txBody>
            <a:bodyPr/>
            <a:lstStyle/>
            <a:p>
              <a:endParaRPr lang="en-US"/>
            </a:p>
          </p:txBody>
        </p:sp>
        <p:sp>
          <p:nvSpPr>
            <p:cNvPr id="18" name="TextBox 18"/>
            <p:cNvSpPr txBox="1"/>
            <p:nvPr/>
          </p:nvSpPr>
          <p:spPr>
            <a:xfrm>
              <a:off x="1790869" y="1114301"/>
              <a:ext cx="1670141" cy="308460"/>
            </a:xfrm>
            <a:prstGeom prst="rect">
              <a:avLst/>
            </a:prstGeom>
          </p:spPr>
          <p:txBody>
            <a:bodyPr wrap="square" lIns="0" tIns="0" rIns="0" bIns="0" rtlCol="0" anchor="t">
              <a:spAutoFit/>
            </a:bodyPr>
            <a:lstStyle/>
            <a:p>
              <a:pPr algn="ctr">
                <a:lnSpc>
                  <a:spcPts val="1861"/>
                </a:lnSpc>
              </a:pPr>
              <a:r>
                <a:rPr lang="en-US" sz="1329" dirty="0">
                  <a:solidFill>
                    <a:srgbClr val="575756"/>
                  </a:solidFill>
                  <a:latin typeface="Varela Round"/>
                  <a:ea typeface="Varela Round"/>
                  <a:cs typeface="Varela Round"/>
                  <a:sym typeface="Varela Round"/>
                </a:rPr>
                <a:t>stem4.org.uk</a:t>
              </a:r>
            </a:p>
          </p:txBody>
        </p:sp>
      </p:grpSp>
      <p:sp>
        <p:nvSpPr>
          <p:cNvPr id="19" name="TextBox 19"/>
          <p:cNvSpPr txBox="1"/>
          <p:nvPr/>
        </p:nvSpPr>
        <p:spPr>
          <a:xfrm>
            <a:off x="3550369" y="9139253"/>
            <a:ext cx="11187261" cy="215094"/>
          </a:xfrm>
          <a:prstGeom prst="rect">
            <a:avLst/>
          </a:prstGeom>
        </p:spPr>
        <p:txBody>
          <a:bodyPr lIns="0" tIns="0" rIns="0" bIns="0" rtlCol="0" anchor="t">
            <a:spAutoFit/>
          </a:bodyPr>
          <a:lstStyle/>
          <a:p>
            <a:pPr algn="ctr">
              <a:lnSpc>
                <a:spcPts val="1794"/>
              </a:lnSpc>
            </a:pPr>
            <a:r>
              <a:rPr lang="en-US" sz="1281">
                <a:solidFill>
                  <a:srgbClr val="6A7883"/>
                </a:solidFill>
                <a:latin typeface="Varela Round"/>
                <a:ea typeface="Varela Round"/>
                <a:cs typeface="Varela Round"/>
                <a:sym typeface="Varela Round"/>
              </a:rPr>
              <a:t>https://stem4.org.uk/wp-content/uploads/2021/11/Toxic-masculinity-stopping-boys-seeking-mental-health-support-survey-finds-Nov-21-1.pdf</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4F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997950"/>
            <a:ext cx="2514600" cy="260350"/>
            <a:chOff x="0" y="0"/>
            <a:chExt cx="662281" cy="68570"/>
          </a:xfrm>
        </p:grpSpPr>
        <p:sp>
          <p:nvSpPr>
            <p:cNvPr id="3" name="Freeform 3"/>
            <p:cNvSpPr/>
            <p:nvPr/>
          </p:nvSpPr>
          <p:spPr>
            <a:xfrm>
              <a:off x="0" y="0"/>
              <a:ext cx="662281" cy="68570"/>
            </a:xfrm>
            <a:custGeom>
              <a:avLst/>
              <a:gdLst/>
              <a:ahLst/>
              <a:cxnLst/>
              <a:rect l="l" t="t" r="r" b="b"/>
              <a:pathLst>
                <a:path w="662281" h="68570">
                  <a:moveTo>
                    <a:pt x="0" y="0"/>
                  </a:moveTo>
                  <a:lnTo>
                    <a:pt x="662281" y="0"/>
                  </a:lnTo>
                  <a:lnTo>
                    <a:pt x="662281" y="68570"/>
                  </a:lnTo>
                  <a:lnTo>
                    <a:pt x="0" y="68570"/>
                  </a:lnTo>
                  <a:close/>
                </a:path>
              </a:pathLst>
            </a:custGeom>
            <a:solidFill>
              <a:srgbClr val="3F7ED8"/>
            </a:solidFill>
          </p:spPr>
          <p:txBody>
            <a:bodyPr/>
            <a:lstStyle/>
            <a:p>
              <a:endParaRPr lang="en-US"/>
            </a:p>
          </p:txBody>
        </p:sp>
        <p:sp>
          <p:nvSpPr>
            <p:cNvPr id="4" name="TextBox 4"/>
            <p:cNvSpPr txBox="1"/>
            <p:nvPr/>
          </p:nvSpPr>
          <p:spPr>
            <a:xfrm>
              <a:off x="0" y="-47625"/>
              <a:ext cx="662281" cy="116195"/>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a:off x="9638391" y="446577"/>
            <a:ext cx="3933410" cy="3933410"/>
            <a:chOff x="0" y="0"/>
            <a:chExt cx="6350000" cy="6350000"/>
          </a:xfrm>
        </p:grpSpPr>
        <p:sp>
          <p:nvSpPr>
            <p:cNvPr id="6" name="Freeform 6"/>
            <p:cNvSpPr/>
            <p:nvPr/>
          </p:nvSpPr>
          <p:spPr>
            <a:xfrm>
              <a:off x="0" y="0"/>
              <a:ext cx="6350000" cy="6350000"/>
            </a:xfrm>
            <a:custGeom>
              <a:avLst/>
              <a:gdLst/>
              <a:ahLst/>
              <a:cxnLst/>
              <a:rect l="l" t="t" r="r" b="b"/>
              <a:pathLst>
                <a:path w="6350000" h="6350000">
                  <a:moveTo>
                    <a:pt x="0" y="3175000"/>
                  </a:moveTo>
                  <a:cubicBezTo>
                    <a:pt x="0" y="4928870"/>
                    <a:pt x="1421130" y="6350000"/>
                    <a:pt x="3175000" y="6350000"/>
                  </a:cubicBezTo>
                  <a:lnTo>
                    <a:pt x="6350000" y="6350000"/>
                  </a:lnTo>
                  <a:lnTo>
                    <a:pt x="6350000" y="3175000"/>
                  </a:lnTo>
                  <a:cubicBezTo>
                    <a:pt x="6350000" y="1421130"/>
                    <a:pt x="4928870" y="0"/>
                    <a:pt x="3175000" y="0"/>
                  </a:cubicBezTo>
                  <a:cubicBezTo>
                    <a:pt x="1421130" y="0"/>
                    <a:pt x="0" y="1421130"/>
                    <a:pt x="0" y="3175000"/>
                  </a:cubicBezTo>
                  <a:close/>
                </a:path>
              </a:pathLst>
            </a:custGeom>
            <a:solidFill>
              <a:srgbClr val="F59408"/>
            </a:solidFill>
          </p:spPr>
          <p:txBody>
            <a:bodyPr/>
            <a:lstStyle/>
            <a:p>
              <a:endParaRPr lang="en-US"/>
            </a:p>
          </p:txBody>
        </p:sp>
        <p:sp>
          <p:nvSpPr>
            <p:cNvPr id="7" name="Freeform 7"/>
            <p:cNvSpPr/>
            <p:nvPr/>
          </p:nvSpPr>
          <p:spPr>
            <a:xfrm>
              <a:off x="391160" y="364490"/>
              <a:ext cx="5619750" cy="5621020"/>
            </a:xfrm>
            <a:custGeom>
              <a:avLst/>
              <a:gdLst/>
              <a:ahLst/>
              <a:cxnLst/>
              <a:rect l="l" t="t" r="r" b="b"/>
              <a:pathLst>
                <a:path w="5619750" h="5621020">
                  <a:moveTo>
                    <a:pt x="2810510" y="0"/>
                  </a:moveTo>
                  <a:cubicBezTo>
                    <a:pt x="4362450" y="0"/>
                    <a:pt x="5619750" y="1258570"/>
                    <a:pt x="5619750" y="2810510"/>
                  </a:cubicBezTo>
                  <a:cubicBezTo>
                    <a:pt x="5619750" y="4362450"/>
                    <a:pt x="4361180" y="5621020"/>
                    <a:pt x="2810510" y="5621020"/>
                  </a:cubicBezTo>
                  <a:cubicBezTo>
                    <a:pt x="1258570" y="5621020"/>
                    <a:pt x="0" y="4362450"/>
                    <a:pt x="0" y="2810510"/>
                  </a:cubicBezTo>
                  <a:cubicBezTo>
                    <a:pt x="1270" y="1258570"/>
                    <a:pt x="1258570" y="0"/>
                    <a:pt x="2810510" y="0"/>
                  </a:cubicBezTo>
                  <a:close/>
                </a:path>
              </a:pathLst>
            </a:custGeom>
            <a:blipFill>
              <a:blip r:embed="rId2"/>
              <a:stretch>
                <a:fillRect l="-40184" r="-40184"/>
              </a:stretch>
            </a:blipFill>
          </p:spPr>
          <p:txBody>
            <a:bodyPr/>
            <a:lstStyle/>
            <a:p>
              <a:endParaRPr lang="en-US"/>
            </a:p>
          </p:txBody>
        </p:sp>
      </p:grpSp>
      <p:sp>
        <p:nvSpPr>
          <p:cNvPr id="8" name="TextBox 8"/>
          <p:cNvSpPr txBox="1"/>
          <p:nvPr/>
        </p:nvSpPr>
        <p:spPr>
          <a:xfrm>
            <a:off x="1028700" y="923925"/>
            <a:ext cx="4842085" cy="1802728"/>
          </a:xfrm>
          <a:prstGeom prst="rect">
            <a:avLst/>
          </a:prstGeom>
        </p:spPr>
        <p:txBody>
          <a:bodyPr lIns="0" tIns="0" rIns="0" bIns="0" rtlCol="0" anchor="t">
            <a:spAutoFit/>
          </a:bodyPr>
          <a:lstStyle/>
          <a:p>
            <a:pPr algn="l">
              <a:lnSpc>
                <a:spcPts val="7212"/>
              </a:lnSpc>
            </a:pPr>
            <a:r>
              <a:rPr lang="en-US" sz="5151">
                <a:solidFill>
                  <a:srgbClr val="575756"/>
                </a:solidFill>
                <a:latin typeface="Varela Round"/>
                <a:ea typeface="Varela Round"/>
                <a:cs typeface="Varela Round"/>
                <a:sym typeface="Varela Round"/>
              </a:rPr>
              <a:t>Voices of Experience</a:t>
            </a:r>
          </a:p>
        </p:txBody>
      </p:sp>
      <p:sp>
        <p:nvSpPr>
          <p:cNvPr id="9" name="TextBox 9"/>
          <p:cNvSpPr txBox="1"/>
          <p:nvPr/>
        </p:nvSpPr>
        <p:spPr>
          <a:xfrm>
            <a:off x="1028700" y="3690229"/>
            <a:ext cx="5634574" cy="3327375"/>
          </a:xfrm>
          <a:prstGeom prst="rect">
            <a:avLst/>
          </a:prstGeom>
        </p:spPr>
        <p:txBody>
          <a:bodyPr lIns="0" tIns="0" rIns="0" bIns="0" rtlCol="0" anchor="t">
            <a:spAutoFit/>
          </a:bodyPr>
          <a:lstStyle/>
          <a:p>
            <a:pPr algn="l">
              <a:lnSpc>
                <a:spcPts val="2976"/>
              </a:lnSpc>
            </a:pPr>
            <a:r>
              <a:rPr lang="en-US" sz="2125">
                <a:solidFill>
                  <a:srgbClr val="575756"/>
                </a:solidFill>
                <a:latin typeface="Varela Round"/>
                <a:ea typeface="Varela Round"/>
                <a:cs typeface="Varela Round"/>
                <a:sym typeface="Varela Round"/>
              </a:rPr>
              <a:t>Dr Nihara Krause says:</a:t>
            </a:r>
          </a:p>
          <a:p>
            <a:pPr algn="l">
              <a:lnSpc>
                <a:spcPts val="2976"/>
              </a:lnSpc>
            </a:pPr>
            <a:endParaRPr lang="en-US" sz="2125">
              <a:solidFill>
                <a:srgbClr val="575756"/>
              </a:solidFill>
              <a:latin typeface="Varela Round"/>
              <a:ea typeface="Varela Round"/>
              <a:cs typeface="Varela Round"/>
              <a:sym typeface="Varela Round"/>
            </a:endParaRPr>
          </a:p>
          <a:p>
            <a:pPr algn="l">
              <a:lnSpc>
                <a:spcPts val="2976"/>
              </a:lnSpc>
              <a:spcBef>
                <a:spcPct val="0"/>
              </a:spcBef>
            </a:pPr>
            <a:r>
              <a:rPr lang="en-US" sz="2125">
                <a:solidFill>
                  <a:srgbClr val="6A7883"/>
                </a:solidFill>
                <a:latin typeface="Varela Round"/>
                <a:ea typeface="Varela Round"/>
                <a:cs typeface="Varela Round"/>
                <a:sym typeface="Varela Round"/>
              </a:rPr>
              <a:t>“We live in a culture that puts huge pressures on boys and young men to behave in particular ways, many of them damaging to their mental health. We need to listen properly, understand their needs, and create spaces where they can talk and be heard.”</a:t>
            </a:r>
          </a:p>
        </p:txBody>
      </p:sp>
      <p:grpSp>
        <p:nvGrpSpPr>
          <p:cNvPr id="10" name="Group 10"/>
          <p:cNvGrpSpPr>
            <a:grpSpLocks noChangeAspect="1"/>
          </p:cNvGrpSpPr>
          <p:nvPr/>
        </p:nvGrpSpPr>
        <p:grpSpPr>
          <a:xfrm>
            <a:off x="13657496" y="1043848"/>
            <a:ext cx="3933410" cy="3933410"/>
            <a:chOff x="0" y="0"/>
            <a:chExt cx="6350000" cy="6350000"/>
          </a:xfrm>
        </p:grpSpPr>
        <p:sp>
          <p:nvSpPr>
            <p:cNvPr id="11" name="Freeform 11"/>
            <p:cNvSpPr/>
            <p:nvPr/>
          </p:nvSpPr>
          <p:spPr>
            <a:xfrm>
              <a:off x="0" y="0"/>
              <a:ext cx="6350000" cy="6350000"/>
            </a:xfrm>
            <a:custGeom>
              <a:avLst/>
              <a:gdLst/>
              <a:ahLst/>
              <a:cxnLst/>
              <a:rect l="l" t="t" r="r" b="b"/>
              <a:pathLst>
                <a:path w="6350000" h="6350000">
                  <a:moveTo>
                    <a:pt x="6350000" y="3175000"/>
                  </a:moveTo>
                  <a:cubicBezTo>
                    <a:pt x="6350000" y="1421130"/>
                    <a:pt x="4928870" y="0"/>
                    <a:pt x="3175000" y="0"/>
                  </a:cubicBezTo>
                  <a:lnTo>
                    <a:pt x="0" y="0"/>
                  </a:lnTo>
                  <a:lnTo>
                    <a:pt x="0" y="3175000"/>
                  </a:lnTo>
                  <a:cubicBezTo>
                    <a:pt x="0" y="4928870"/>
                    <a:pt x="1421130" y="6350000"/>
                    <a:pt x="3175000" y="6350000"/>
                  </a:cubicBezTo>
                  <a:cubicBezTo>
                    <a:pt x="4928870" y="6350000"/>
                    <a:pt x="6350000" y="4928870"/>
                    <a:pt x="6350000" y="3175000"/>
                  </a:cubicBezTo>
                  <a:close/>
                </a:path>
              </a:pathLst>
            </a:custGeom>
            <a:solidFill>
              <a:srgbClr val="3F7ED8"/>
            </a:solidFill>
          </p:spPr>
          <p:txBody>
            <a:bodyPr/>
            <a:lstStyle/>
            <a:p>
              <a:endParaRPr lang="en-US"/>
            </a:p>
          </p:txBody>
        </p:sp>
        <p:sp>
          <p:nvSpPr>
            <p:cNvPr id="12" name="Freeform 12"/>
            <p:cNvSpPr/>
            <p:nvPr/>
          </p:nvSpPr>
          <p:spPr>
            <a:xfrm flipH="1">
              <a:off x="199010" y="359986"/>
              <a:ext cx="5898640" cy="5630028"/>
            </a:xfrm>
            <a:custGeom>
              <a:avLst/>
              <a:gdLst/>
              <a:ahLst/>
              <a:cxnLst/>
              <a:rect l="l" t="t" r="r" b="b"/>
              <a:pathLst>
                <a:path w="5898640" h="5630028">
                  <a:moveTo>
                    <a:pt x="2949320" y="4504"/>
                  </a:moveTo>
                  <a:cubicBezTo>
                    <a:pt x="3956413" y="0"/>
                    <a:pt x="4888938" y="534693"/>
                    <a:pt x="5393789" y="1406118"/>
                  </a:cubicBezTo>
                  <a:cubicBezTo>
                    <a:pt x="5898640" y="2277543"/>
                    <a:pt x="5898640" y="3352485"/>
                    <a:pt x="5393789" y="4223910"/>
                  </a:cubicBezTo>
                  <a:cubicBezTo>
                    <a:pt x="4888938" y="5095335"/>
                    <a:pt x="3956413" y="5630028"/>
                    <a:pt x="2949320" y="5625524"/>
                  </a:cubicBezTo>
                  <a:cubicBezTo>
                    <a:pt x="1942227" y="5630028"/>
                    <a:pt x="1009702" y="5095335"/>
                    <a:pt x="504851" y="4223910"/>
                  </a:cubicBezTo>
                  <a:cubicBezTo>
                    <a:pt x="0" y="3352485"/>
                    <a:pt x="0" y="2277543"/>
                    <a:pt x="504851" y="1406118"/>
                  </a:cubicBezTo>
                  <a:cubicBezTo>
                    <a:pt x="1009702" y="534693"/>
                    <a:pt x="1942227" y="0"/>
                    <a:pt x="2949320" y="4504"/>
                  </a:cubicBezTo>
                  <a:close/>
                </a:path>
              </a:pathLst>
            </a:custGeom>
            <a:blipFill>
              <a:blip r:embed="rId3"/>
              <a:stretch>
                <a:fillRect l="-10062" r="-10062"/>
              </a:stretch>
            </a:blipFill>
          </p:spPr>
          <p:txBody>
            <a:bodyPr/>
            <a:lstStyle/>
            <a:p>
              <a:endParaRPr lang="en-US"/>
            </a:p>
          </p:txBody>
        </p:sp>
      </p:grpSp>
      <p:sp>
        <p:nvSpPr>
          <p:cNvPr id="13" name="TextBox 13"/>
          <p:cNvSpPr txBox="1"/>
          <p:nvPr/>
        </p:nvSpPr>
        <p:spPr>
          <a:xfrm>
            <a:off x="9892433" y="4480514"/>
            <a:ext cx="3679368" cy="286348"/>
          </a:xfrm>
          <a:prstGeom prst="rect">
            <a:avLst/>
          </a:prstGeom>
        </p:spPr>
        <p:txBody>
          <a:bodyPr lIns="0" tIns="0" rIns="0" bIns="0" rtlCol="0" anchor="t">
            <a:spAutoFit/>
          </a:bodyPr>
          <a:lstStyle/>
          <a:p>
            <a:pPr algn="r">
              <a:lnSpc>
                <a:spcPts val="2329"/>
              </a:lnSpc>
            </a:pPr>
            <a:r>
              <a:rPr lang="en-US" sz="1663" u="sng">
                <a:solidFill>
                  <a:srgbClr val="575756"/>
                </a:solidFill>
                <a:latin typeface="Varela Round"/>
                <a:ea typeface="Varela Round"/>
                <a:cs typeface="Varela Round"/>
                <a:sym typeface="Varela Round"/>
                <a:hlinkClick r:id="rId4" tooltip="https://www.youtube.com/watch?v=lTYcztKAMts"/>
              </a:rPr>
              <a:t>Steve Reid (footballer)- panic attacks</a:t>
            </a:r>
          </a:p>
        </p:txBody>
      </p:sp>
      <p:sp>
        <p:nvSpPr>
          <p:cNvPr id="14" name="TextBox 14"/>
          <p:cNvSpPr txBox="1"/>
          <p:nvPr/>
        </p:nvSpPr>
        <p:spPr>
          <a:xfrm>
            <a:off x="14489726" y="5009101"/>
            <a:ext cx="3101180" cy="286348"/>
          </a:xfrm>
          <a:prstGeom prst="rect">
            <a:avLst/>
          </a:prstGeom>
        </p:spPr>
        <p:txBody>
          <a:bodyPr lIns="0" tIns="0" rIns="0" bIns="0" rtlCol="0" anchor="t">
            <a:spAutoFit/>
          </a:bodyPr>
          <a:lstStyle/>
          <a:p>
            <a:pPr algn="r">
              <a:lnSpc>
                <a:spcPts val="2329"/>
              </a:lnSpc>
            </a:pPr>
            <a:r>
              <a:rPr lang="en-US" sz="1663" u="sng">
                <a:solidFill>
                  <a:srgbClr val="575756"/>
                </a:solidFill>
                <a:latin typeface="Varela Round"/>
                <a:ea typeface="Varela Round"/>
                <a:cs typeface="Varela Round"/>
                <a:sym typeface="Varela Round"/>
                <a:hlinkClick r:id="rId5" tooltip="https://www.youtube.com/watch?v=wYl9Lgq0M7k"/>
              </a:rPr>
              <a:t> Lewis Capaldi (singer)- anxiety</a:t>
            </a:r>
          </a:p>
        </p:txBody>
      </p:sp>
      <p:grpSp>
        <p:nvGrpSpPr>
          <p:cNvPr id="15" name="Group 15"/>
          <p:cNvGrpSpPr>
            <a:grpSpLocks noChangeAspect="1"/>
          </p:cNvGrpSpPr>
          <p:nvPr/>
        </p:nvGrpSpPr>
        <p:grpSpPr>
          <a:xfrm>
            <a:off x="9638391" y="4977258"/>
            <a:ext cx="3933410" cy="3933410"/>
            <a:chOff x="0" y="0"/>
            <a:chExt cx="6350000" cy="6350000"/>
          </a:xfrm>
        </p:grpSpPr>
        <p:sp>
          <p:nvSpPr>
            <p:cNvPr id="16" name="Freeform 16"/>
            <p:cNvSpPr/>
            <p:nvPr/>
          </p:nvSpPr>
          <p:spPr>
            <a:xfrm>
              <a:off x="0" y="0"/>
              <a:ext cx="6350000" cy="6350000"/>
            </a:xfrm>
            <a:custGeom>
              <a:avLst/>
              <a:gdLst/>
              <a:ahLst/>
              <a:cxnLst/>
              <a:rect l="l" t="t" r="r" b="b"/>
              <a:pathLst>
                <a:path w="6350000" h="6350000">
                  <a:moveTo>
                    <a:pt x="6350000" y="3175000"/>
                  </a:moveTo>
                  <a:cubicBezTo>
                    <a:pt x="6350000" y="1421130"/>
                    <a:pt x="4928870" y="0"/>
                    <a:pt x="3175000" y="0"/>
                  </a:cubicBezTo>
                  <a:lnTo>
                    <a:pt x="0" y="0"/>
                  </a:lnTo>
                  <a:lnTo>
                    <a:pt x="0" y="3175000"/>
                  </a:lnTo>
                  <a:cubicBezTo>
                    <a:pt x="0" y="4928870"/>
                    <a:pt x="1421130" y="6350000"/>
                    <a:pt x="3175000" y="6350000"/>
                  </a:cubicBezTo>
                  <a:cubicBezTo>
                    <a:pt x="4928870" y="6350000"/>
                    <a:pt x="6350000" y="4928870"/>
                    <a:pt x="6350000" y="3175000"/>
                  </a:cubicBezTo>
                  <a:close/>
                </a:path>
              </a:pathLst>
            </a:custGeom>
            <a:solidFill>
              <a:srgbClr val="3F7ED8"/>
            </a:solidFill>
          </p:spPr>
          <p:txBody>
            <a:bodyPr/>
            <a:lstStyle/>
            <a:p>
              <a:endParaRPr lang="en-US"/>
            </a:p>
          </p:txBody>
        </p:sp>
        <p:sp>
          <p:nvSpPr>
            <p:cNvPr id="17" name="Freeform 17"/>
            <p:cNvSpPr/>
            <p:nvPr/>
          </p:nvSpPr>
          <p:spPr>
            <a:xfrm>
              <a:off x="199010" y="359986"/>
              <a:ext cx="5898640" cy="5630028"/>
            </a:xfrm>
            <a:custGeom>
              <a:avLst/>
              <a:gdLst/>
              <a:ahLst/>
              <a:cxnLst/>
              <a:rect l="l" t="t" r="r" b="b"/>
              <a:pathLst>
                <a:path w="5898640" h="5630028">
                  <a:moveTo>
                    <a:pt x="2949320" y="4504"/>
                  </a:moveTo>
                  <a:cubicBezTo>
                    <a:pt x="1942227" y="0"/>
                    <a:pt x="1009702" y="534693"/>
                    <a:pt x="504851" y="1406118"/>
                  </a:cubicBezTo>
                  <a:cubicBezTo>
                    <a:pt x="0" y="2277543"/>
                    <a:pt x="0" y="3352485"/>
                    <a:pt x="504851" y="4223910"/>
                  </a:cubicBezTo>
                  <a:cubicBezTo>
                    <a:pt x="1009702" y="5095335"/>
                    <a:pt x="1942227" y="5630028"/>
                    <a:pt x="2949320" y="5625524"/>
                  </a:cubicBezTo>
                  <a:cubicBezTo>
                    <a:pt x="3956413" y="5630028"/>
                    <a:pt x="4888938" y="5095335"/>
                    <a:pt x="5393789" y="4223910"/>
                  </a:cubicBezTo>
                  <a:cubicBezTo>
                    <a:pt x="5898640" y="3352485"/>
                    <a:pt x="5898640" y="2277543"/>
                    <a:pt x="5393789" y="1406118"/>
                  </a:cubicBezTo>
                  <a:cubicBezTo>
                    <a:pt x="4888938" y="534693"/>
                    <a:pt x="3956413" y="0"/>
                    <a:pt x="2949320" y="4504"/>
                  </a:cubicBezTo>
                  <a:close/>
                </a:path>
              </a:pathLst>
            </a:custGeom>
            <a:blipFill>
              <a:blip r:embed="rId6"/>
              <a:stretch>
                <a:fillRect l="223" r="-140836"/>
              </a:stretch>
            </a:blipFill>
          </p:spPr>
          <p:txBody>
            <a:bodyPr/>
            <a:lstStyle/>
            <a:p>
              <a:endParaRPr lang="en-US"/>
            </a:p>
          </p:txBody>
        </p:sp>
      </p:grpSp>
      <p:grpSp>
        <p:nvGrpSpPr>
          <p:cNvPr id="18" name="Group 18"/>
          <p:cNvGrpSpPr>
            <a:grpSpLocks noChangeAspect="1"/>
          </p:cNvGrpSpPr>
          <p:nvPr/>
        </p:nvGrpSpPr>
        <p:grpSpPr>
          <a:xfrm>
            <a:off x="13657496" y="5511118"/>
            <a:ext cx="3933410" cy="3933410"/>
            <a:chOff x="0" y="0"/>
            <a:chExt cx="6350000" cy="6350000"/>
          </a:xfrm>
        </p:grpSpPr>
        <p:sp>
          <p:nvSpPr>
            <p:cNvPr id="19" name="Freeform 19"/>
            <p:cNvSpPr/>
            <p:nvPr/>
          </p:nvSpPr>
          <p:spPr>
            <a:xfrm>
              <a:off x="0" y="0"/>
              <a:ext cx="6350000" cy="6350000"/>
            </a:xfrm>
            <a:custGeom>
              <a:avLst/>
              <a:gdLst/>
              <a:ahLst/>
              <a:cxnLst/>
              <a:rect l="l" t="t" r="r" b="b"/>
              <a:pathLst>
                <a:path w="6350000" h="6350000">
                  <a:moveTo>
                    <a:pt x="0" y="3175000"/>
                  </a:moveTo>
                  <a:cubicBezTo>
                    <a:pt x="0" y="4928870"/>
                    <a:pt x="1421130" y="6350000"/>
                    <a:pt x="3175000" y="6350000"/>
                  </a:cubicBezTo>
                  <a:lnTo>
                    <a:pt x="6350000" y="6350000"/>
                  </a:lnTo>
                  <a:lnTo>
                    <a:pt x="6350000" y="3175000"/>
                  </a:lnTo>
                  <a:cubicBezTo>
                    <a:pt x="6350000" y="1421130"/>
                    <a:pt x="4928870" y="0"/>
                    <a:pt x="3175000" y="0"/>
                  </a:cubicBezTo>
                  <a:cubicBezTo>
                    <a:pt x="1421130" y="0"/>
                    <a:pt x="0" y="1421130"/>
                    <a:pt x="0" y="3175000"/>
                  </a:cubicBezTo>
                  <a:close/>
                </a:path>
              </a:pathLst>
            </a:custGeom>
            <a:solidFill>
              <a:srgbClr val="F59408"/>
            </a:solidFill>
          </p:spPr>
          <p:txBody>
            <a:bodyPr/>
            <a:lstStyle/>
            <a:p>
              <a:endParaRPr lang="en-US"/>
            </a:p>
          </p:txBody>
        </p:sp>
        <p:sp>
          <p:nvSpPr>
            <p:cNvPr id="20" name="Freeform 20"/>
            <p:cNvSpPr/>
            <p:nvPr/>
          </p:nvSpPr>
          <p:spPr>
            <a:xfrm>
              <a:off x="391160" y="364490"/>
              <a:ext cx="5619750" cy="5621020"/>
            </a:xfrm>
            <a:custGeom>
              <a:avLst/>
              <a:gdLst/>
              <a:ahLst/>
              <a:cxnLst/>
              <a:rect l="l" t="t" r="r" b="b"/>
              <a:pathLst>
                <a:path w="5619750" h="5621020">
                  <a:moveTo>
                    <a:pt x="2810510" y="0"/>
                  </a:moveTo>
                  <a:cubicBezTo>
                    <a:pt x="4362450" y="0"/>
                    <a:pt x="5619750" y="1258570"/>
                    <a:pt x="5619750" y="2810510"/>
                  </a:cubicBezTo>
                  <a:cubicBezTo>
                    <a:pt x="5619750" y="4362450"/>
                    <a:pt x="4361180" y="5621020"/>
                    <a:pt x="2810510" y="5621020"/>
                  </a:cubicBezTo>
                  <a:cubicBezTo>
                    <a:pt x="1258570" y="5621020"/>
                    <a:pt x="0" y="4362450"/>
                    <a:pt x="0" y="2810510"/>
                  </a:cubicBezTo>
                  <a:cubicBezTo>
                    <a:pt x="1270" y="1258570"/>
                    <a:pt x="1258570" y="0"/>
                    <a:pt x="2810510" y="0"/>
                  </a:cubicBezTo>
                  <a:close/>
                </a:path>
              </a:pathLst>
            </a:custGeom>
            <a:blipFill>
              <a:blip r:embed="rId7"/>
              <a:stretch>
                <a:fillRect l="-39305" r="-39305"/>
              </a:stretch>
            </a:blipFill>
          </p:spPr>
          <p:txBody>
            <a:bodyPr/>
            <a:lstStyle/>
            <a:p>
              <a:endParaRPr lang="en-US"/>
            </a:p>
          </p:txBody>
        </p:sp>
      </p:grpSp>
      <p:sp>
        <p:nvSpPr>
          <p:cNvPr id="21" name="TextBox 21"/>
          <p:cNvSpPr txBox="1"/>
          <p:nvPr/>
        </p:nvSpPr>
        <p:spPr>
          <a:xfrm>
            <a:off x="13524698" y="9549302"/>
            <a:ext cx="4066208" cy="576953"/>
          </a:xfrm>
          <a:prstGeom prst="rect">
            <a:avLst/>
          </a:prstGeom>
        </p:spPr>
        <p:txBody>
          <a:bodyPr lIns="0" tIns="0" rIns="0" bIns="0" rtlCol="0" anchor="t">
            <a:spAutoFit/>
          </a:bodyPr>
          <a:lstStyle/>
          <a:p>
            <a:pPr algn="ctr">
              <a:lnSpc>
                <a:spcPts val="2329"/>
              </a:lnSpc>
            </a:pPr>
            <a:r>
              <a:rPr lang="en-US" sz="1663" u="sng" dirty="0">
                <a:solidFill>
                  <a:srgbClr val="575756"/>
                </a:solidFill>
                <a:latin typeface="Varela Round"/>
                <a:ea typeface="Varela Round"/>
                <a:cs typeface="Varela Round"/>
                <a:sym typeface="Varela Round"/>
                <a:hlinkClick r:id="rId8"/>
              </a:rPr>
              <a:t>Harry Toffolo – mental health challenges</a:t>
            </a:r>
            <a:endParaRPr lang="en-US" sz="1663" u="sng" dirty="0">
              <a:solidFill>
                <a:srgbClr val="575756"/>
              </a:solidFill>
              <a:latin typeface="Varela Round"/>
              <a:ea typeface="Varela Round"/>
              <a:cs typeface="Varela Round"/>
              <a:sym typeface="Varela Round"/>
            </a:endParaRPr>
          </a:p>
        </p:txBody>
      </p:sp>
      <p:sp>
        <p:nvSpPr>
          <p:cNvPr id="22" name="TextBox 22"/>
          <p:cNvSpPr txBox="1"/>
          <p:nvPr/>
        </p:nvSpPr>
        <p:spPr>
          <a:xfrm>
            <a:off x="9626743" y="9015442"/>
            <a:ext cx="3818037" cy="291120"/>
          </a:xfrm>
          <a:prstGeom prst="rect">
            <a:avLst/>
          </a:prstGeom>
        </p:spPr>
        <p:txBody>
          <a:bodyPr lIns="0" tIns="0" rIns="0" bIns="0" rtlCol="0" anchor="t">
            <a:spAutoFit/>
          </a:bodyPr>
          <a:lstStyle/>
          <a:p>
            <a:pPr algn="r">
              <a:lnSpc>
                <a:spcPts val="2329"/>
              </a:lnSpc>
            </a:pPr>
            <a:r>
              <a:rPr lang="en-US" sz="1663" u="sng">
                <a:solidFill>
                  <a:srgbClr val="575756"/>
                </a:solidFill>
                <a:latin typeface="Varela Round"/>
                <a:ea typeface="Varela Round"/>
                <a:cs typeface="Varela Round"/>
                <a:sym typeface="Varela Round"/>
                <a:hlinkClick r:id="rId9" tooltip="https://www.youtube.com/watch?v=nKmQTV-9elQ"/>
              </a:rPr>
              <a:t>Konan (rapper)– post-traumatic stress</a:t>
            </a:r>
          </a:p>
        </p:txBody>
      </p:sp>
      <p:sp>
        <p:nvSpPr>
          <p:cNvPr id="23" name="TextBox 23"/>
          <p:cNvSpPr txBox="1"/>
          <p:nvPr/>
        </p:nvSpPr>
        <p:spPr>
          <a:xfrm>
            <a:off x="233629" y="9943906"/>
            <a:ext cx="1061771" cy="196336"/>
          </a:xfrm>
          <a:prstGeom prst="rect">
            <a:avLst/>
          </a:prstGeom>
        </p:spPr>
        <p:txBody>
          <a:bodyPr wrap="square" lIns="0" tIns="0" rIns="0" bIns="0" rtlCol="0" anchor="t">
            <a:spAutoFit/>
          </a:bodyPr>
          <a:lstStyle/>
          <a:p>
            <a:pPr algn="ctr">
              <a:lnSpc>
                <a:spcPts val="1628"/>
              </a:lnSpc>
            </a:pPr>
            <a:r>
              <a:rPr lang="en-US" sz="1162" dirty="0">
                <a:solidFill>
                  <a:srgbClr val="575756"/>
                </a:solidFill>
                <a:latin typeface="Varela Round"/>
                <a:ea typeface="Varela Round"/>
                <a:cs typeface="Varela Round"/>
                <a:sym typeface="Varela Round"/>
              </a:rPr>
              <a:t>©stem4org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4F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5064580" y="1774507"/>
            <a:ext cx="5013951" cy="6737985"/>
            <a:chOff x="0" y="0"/>
            <a:chExt cx="3663950" cy="4923790"/>
          </a:xfrm>
        </p:grpSpPr>
        <p:sp>
          <p:nvSpPr>
            <p:cNvPr id="3" name="Freeform 3"/>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2"/>
              <a:stretch>
                <a:fillRect l="-68919" r="-33261"/>
              </a:stretch>
            </a:blipFill>
          </p:spPr>
          <p:txBody>
            <a:bodyPr/>
            <a:lstStyle/>
            <a:p>
              <a:endParaRPr lang="en-US"/>
            </a:p>
          </p:txBody>
        </p:sp>
        <p:sp>
          <p:nvSpPr>
            <p:cNvPr id="4" name="Freeform 4"/>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3F7ED8"/>
            </a:solidFill>
          </p:spPr>
          <p:txBody>
            <a:bodyPr/>
            <a:lstStyle/>
            <a:p>
              <a:endParaRPr lang="en-US"/>
            </a:p>
          </p:txBody>
        </p:sp>
      </p:grpSp>
      <p:grpSp>
        <p:nvGrpSpPr>
          <p:cNvPr id="5" name="Group 5"/>
          <p:cNvGrpSpPr>
            <a:grpSpLocks noChangeAspect="1"/>
          </p:cNvGrpSpPr>
          <p:nvPr/>
        </p:nvGrpSpPr>
        <p:grpSpPr>
          <a:xfrm>
            <a:off x="1171575" y="1793380"/>
            <a:ext cx="3073669" cy="3174485"/>
            <a:chOff x="0" y="0"/>
            <a:chExt cx="6350000" cy="6558280"/>
          </a:xfrm>
        </p:grpSpPr>
        <p:sp>
          <p:nvSpPr>
            <p:cNvPr id="6" name="Freeform 6"/>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3"/>
              <a:stretch>
                <a:fillRect l="-21902" r="-21902"/>
              </a:stretch>
            </a:blipFill>
          </p:spPr>
          <p:txBody>
            <a:bodyPr/>
            <a:lstStyle/>
            <a:p>
              <a:endParaRPr lang="en-US"/>
            </a:p>
          </p:txBody>
        </p:sp>
        <p:sp>
          <p:nvSpPr>
            <p:cNvPr id="7" name="Freeform 7"/>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3F7ED8"/>
            </a:solidFill>
          </p:spPr>
          <p:txBody>
            <a:bodyPr/>
            <a:lstStyle/>
            <a:p>
              <a:endParaRPr lang="en-US"/>
            </a:p>
          </p:txBody>
        </p:sp>
      </p:grpSp>
      <p:grpSp>
        <p:nvGrpSpPr>
          <p:cNvPr id="8" name="Group 8"/>
          <p:cNvGrpSpPr>
            <a:grpSpLocks noChangeAspect="1"/>
          </p:cNvGrpSpPr>
          <p:nvPr/>
        </p:nvGrpSpPr>
        <p:grpSpPr>
          <a:xfrm>
            <a:off x="1171575" y="5319135"/>
            <a:ext cx="3073669" cy="3174485"/>
            <a:chOff x="0" y="0"/>
            <a:chExt cx="6350000" cy="6558280"/>
          </a:xfrm>
        </p:grpSpPr>
        <p:sp>
          <p:nvSpPr>
            <p:cNvPr id="9" name="Freeform 9"/>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a:stretch>
                <a:fillRect l="-27567" r="-27567"/>
              </a:stretch>
            </a:blipFill>
          </p:spPr>
          <p:txBody>
            <a:bodyPr/>
            <a:lstStyle/>
            <a:p>
              <a:endParaRPr lang="en-US"/>
            </a:p>
          </p:txBody>
        </p:sp>
        <p:sp>
          <p:nvSpPr>
            <p:cNvPr id="10" name="Freeform 10"/>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3F7ED8"/>
            </a:solidFill>
          </p:spPr>
          <p:txBody>
            <a:bodyPr/>
            <a:lstStyle/>
            <a:p>
              <a:endParaRPr lang="en-US"/>
            </a:p>
          </p:txBody>
        </p:sp>
      </p:grpSp>
      <p:sp>
        <p:nvSpPr>
          <p:cNvPr id="11" name="TextBox 11"/>
          <p:cNvSpPr txBox="1"/>
          <p:nvPr/>
        </p:nvSpPr>
        <p:spPr>
          <a:xfrm>
            <a:off x="11030203" y="1143113"/>
            <a:ext cx="6933694" cy="1802728"/>
          </a:xfrm>
          <a:prstGeom prst="rect">
            <a:avLst/>
          </a:prstGeom>
        </p:spPr>
        <p:txBody>
          <a:bodyPr lIns="0" tIns="0" rIns="0" bIns="0" rtlCol="0" anchor="t">
            <a:spAutoFit/>
          </a:bodyPr>
          <a:lstStyle/>
          <a:p>
            <a:pPr algn="l">
              <a:lnSpc>
                <a:spcPts val="7212"/>
              </a:lnSpc>
            </a:pPr>
            <a:r>
              <a:rPr lang="en-US" sz="5151">
                <a:solidFill>
                  <a:srgbClr val="575756"/>
                </a:solidFill>
                <a:latin typeface="Varela Round"/>
                <a:ea typeface="Varela Round"/>
                <a:cs typeface="Varela Round"/>
                <a:sym typeface="Varela Round"/>
              </a:rPr>
              <a:t>How Anxiety Can Look Different</a:t>
            </a:r>
          </a:p>
        </p:txBody>
      </p:sp>
      <p:sp>
        <p:nvSpPr>
          <p:cNvPr id="12" name="TextBox 12"/>
          <p:cNvSpPr txBox="1"/>
          <p:nvPr/>
        </p:nvSpPr>
        <p:spPr>
          <a:xfrm>
            <a:off x="11030203" y="3555395"/>
            <a:ext cx="5634574" cy="2955900"/>
          </a:xfrm>
          <a:prstGeom prst="rect">
            <a:avLst/>
          </a:prstGeom>
        </p:spPr>
        <p:txBody>
          <a:bodyPr lIns="0" tIns="0" rIns="0" bIns="0" rtlCol="0" anchor="t">
            <a:spAutoFit/>
          </a:bodyPr>
          <a:lstStyle/>
          <a:p>
            <a:pPr algn="l">
              <a:lnSpc>
                <a:spcPts val="2976"/>
              </a:lnSpc>
            </a:pPr>
            <a:r>
              <a:rPr lang="en-US" sz="2125">
                <a:solidFill>
                  <a:srgbClr val="575756"/>
                </a:solidFill>
                <a:latin typeface="Varela Round"/>
                <a:ea typeface="Varela Round"/>
                <a:cs typeface="Varela Round"/>
                <a:sym typeface="Varela Round"/>
              </a:rPr>
              <a:t>Anxiety doesn’t always look like worry. It might appear as...</a:t>
            </a:r>
          </a:p>
          <a:p>
            <a:pPr algn="l">
              <a:lnSpc>
                <a:spcPts val="2976"/>
              </a:lnSpc>
            </a:pPr>
            <a:endParaRPr lang="en-US" sz="2125">
              <a:solidFill>
                <a:srgbClr val="575756"/>
              </a:solidFill>
              <a:latin typeface="Varela Round"/>
              <a:ea typeface="Varela Round"/>
              <a:cs typeface="Varela Round"/>
              <a:sym typeface="Varela Round"/>
            </a:endParaRPr>
          </a:p>
          <a:p>
            <a:pPr marL="458997" lvl="1" indent="-229499" algn="l">
              <a:lnSpc>
                <a:spcPts val="2976"/>
              </a:lnSpc>
              <a:buFont typeface="Arial"/>
              <a:buChar char="•"/>
            </a:pPr>
            <a:r>
              <a:rPr lang="en-US" sz="2125">
                <a:solidFill>
                  <a:srgbClr val="575756"/>
                </a:solidFill>
                <a:latin typeface="Varela Round"/>
                <a:ea typeface="Varela Round"/>
                <a:cs typeface="Varela Round"/>
                <a:sym typeface="Varela Round"/>
              </a:rPr>
              <a:t>The </a:t>
            </a:r>
            <a:r>
              <a:rPr lang="en-US" sz="2125">
                <a:solidFill>
                  <a:srgbClr val="3F7FD8"/>
                </a:solidFill>
                <a:latin typeface="Varela Round"/>
                <a:ea typeface="Varela Round"/>
                <a:cs typeface="Varela Round"/>
                <a:sym typeface="Varela Round"/>
              </a:rPr>
              <a:t>class clown </a:t>
            </a:r>
            <a:r>
              <a:rPr lang="en-US" sz="2125">
                <a:solidFill>
                  <a:srgbClr val="575756"/>
                </a:solidFill>
                <a:latin typeface="Varela Round"/>
                <a:ea typeface="Varela Round"/>
                <a:cs typeface="Varela Round"/>
                <a:sym typeface="Varela Round"/>
              </a:rPr>
              <a:t>masking panic</a:t>
            </a:r>
          </a:p>
          <a:p>
            <a:pPr algn="l">
              <a:lnSpc>
                <a:spcPts val="2976"/>
              </a:lnSpc>
            </a:pPr>
            <a:endParaRPr lang="en-US" sz="2125">
              <a:solidFill>
                <a:srgbClr val="575756"/>
              </a:solidFill>
              <a:latin typeface="Varela Round"/>
              <a:ea typeface="Varela Round"/>
              <a:cs typeface="Varela Round"/>
              <a:sym typeface="Varela Round"/>
            </a:endParaRPr>
          </a:p>
          <a:p>
            <a:pPr marL="458997" lvl="1" indent="-229499" algn="l">
              <a:lnSpc>
                <a:spcPts val="2976"/>
              </a:lnSpc>
              <a:buFont typeface="Arial"/>
              <a:buChar char="•"/>
            </a:pPr>
            <a:r>
              <a:rPr lang="en-US" sz="2125">
                <a:solidFill>
                  <a:srgbClr val="575756"/>
                </a:solidFill>
                <a:latin typeface="Varela Round"/>
                <a:ea typeface="Varela Round"/>
                <a:cs typeface="Varela Round"/>
                <a:sym typeface="Varela Round"/>
              </a:rPr>
              <a:t>The </a:t>
            </a:r>
            <a:r>
              <a:rPr lang="en-US" sz="2125">
                <a:solidFill>
                  <a:srgbClr val="3F7FD8"/>
                </a:solidFill>
                <a:latin typeface="Varela Round"/>
                <a:ea typeface="Varela Round"/>
                <a:cs typeface="Varela Round"/>
                <a:sym typeface="Varela Round"/>
              </a:rPr>
              <a:t>chill guy </a:t>
            </a:r>
            <a:r>
              <a:rPr lang="en-US" sz="2125">
                <a:solidFill>
                  <a:srgbClr val="575756"/>
                </a:solidFill>
                <a:latin typeface="Varela Round"/>
                <a:ea typeface="Varela Round"/>
                <a:cs typeface="Varela Round"/>
                <a:sym typeface="Varela Round"/>
              </a:rPr>
              <a:t>who can’t sleep</a:t>
            </a:r>
          </a:p>
          <a:p>
            <a:pPr algn="l">
              <a:lnSpc>
                <a:spcPts val="2976"/>
              </a:lnSpc>
            </a:pPr>
            <a:endParaRPr lang="en-US" sz="2125">
              <a:solidFill>
                <a:srgbClr val="575756"/>
              </a:solidFill>
              <a:latin typeface="Varela Round"/>
              <a:ea typeface="Varela Round"/>
              <a:cs typeface="Varela Round"/>
              <a:sym typeface="Varela Round"/>
            </a:endParaRPr>
          </a:p>
          <a:p>
            <a:pPr marL="458997" lvl="1" indent="-229499" algn="l">
              <a:lnSpc>
                <a:spcPts val="2976"/>
              </a:lnSpc>
              <a:spcBef>
                <a:spcPct val="0"/>
              </a:spcBef>
              <a:buFont typeface="Arial"/>
              <a:buChar char="•"/>
            </a:pPr>
            <a:r>
              <a:rPr lang="en-US" sz="2125">
                <a:solidFill>
                  <a:srgbClr val="575756"/>
                </a:solidFill>
                <a:latin typeface="Varela Round"/>
                <a:ea typeface="Varela Round"/>
                <a:cs typeface="Varela Round"/>
                <a:sym typeface="Varela Round"/>
              </a:rPr>
              <a:t>The </a:t>
            </a:r>
            <a:r>
              <a:rPr lang="en-US" sz="2125">
                <a:solidFill>
                  <a:srgbClr val="3F7ED8"/>
                </a:solidFill>
                <a:latin typeface="Varela Round"/>
                <a:ea typeface="Varela Round"/>
                <a:cs typeface="Varela Round"/>
                <a:sym typeface="Varela Round"/>
              </a:rPr>
              <a:t>gamer </a:t>
            </a:r>
            <a:r>
              <a:rPr lang="en-US" sz="2125">
                <a:solidFill>
                  <a:srgbClr val="575756"/>
                </a:solidFill>
                <a:latin typeface="Varela Round"/>
                <a:ea typeface="Varela Round"/>
                <a:cs typeface="Varela Round"/>
                <a:sym typeface="Varela Round"/>
              </a:rPr>
              <a:t>avoiding social pressure</a:t>
            </a:r>
          </a:p>
        </p:txBody>
      </p:sp>
      <p:grpSp>
        <p:nvGrpSpPr>
          <p:cNvPr id="13" name="Group 13"/>
          <p:cNvGrpSpPr/>
          <p:nvPr/>
        </p:nvGrpSpPr>
        <p:grpSpPr>
          <a:xfrm>
            <a:off x="11030203" y="7158950"/>
            <a:ext cx="6514768" cy="1880162"/>
            <a:chOff x="0" y="0"/>
            <a:chExt cx="8686357" cy="2506883"/>
          </a:xfrm>
        </p:grpSpPr>
        <p:grpSp>
          <p:nvGrpSpPr>
            <p:cNvPr id="14" name="Group 14"/>
            <p:cNvGrpSpPr/>
            <p:nvPr/>
          </p:nvGrpSpPr>
          <p:grpSpPr>
            <a:xfrm>
              <a:off x="1446359" y="1695156"/>
              <a:ext cx="3352800" cy="347133"/>
              <a:chOff x="0" y="0"/>
              <a:chExt cx="662281" cy="68570"/>
            </a:xfrm>
          </p:grpSpPr>
          <p:sp>
            <p:nvSpPr>
              <p:cNvPr id="15" name="Freeform 15"/>
              <p:cNvSpPr/>
              <p:nvPr/>
            </p:nvSpPr>
            <p:spPr>
              <a:xfrm>
                <a:off x="0" y="0"/>
                <a:ext cx="662281" cy="68570"/>
              </a:xfrm>
              <a:custGeom>
                <a:avLst/>
                <a:gdLst/>
                <a:ahLst/>
                <a:cxnLst/>
                <a:rect l="l" t="t" r="r" b="b"/>
                <a:pathLst>
                  <a:path w="662281" h="68570">
                    <a:moveTo>
                      <a:pt x="0" y="0"/>
                    </a:moveTo>
                    <a:lnTo>
                      <a:pt x="662281" y="0"/>
                    </a:lnTo>
                    <a:lnTo>
                      <a:pt x="662281" y="68570"/>
                    </a:lnTo>
                    <a:lnTo>
                      <a:pt x="0" y="68570"/>
                    </a:lnTo>
                    <a:close/>
                  </a:path>
                </a:pathLst>
              </a:custGeom>
              <a:solidFill>
                <a:srgbClr val="3F7ED8"/>
              </a:solidFill>
            </p:spPr>
            <p:txBody>
              <a:bodyPr/>
              <a:lstStyle/>
              <a:p>
                <a:endParaRPr lang="en-US"/>
              </a:p>
            </p:txBody>
          </p:sp>
          <p:sp>
            <p:nvSpPr>
              <p:cNvPr id="16" name="TextBox 16"/>
              <p:cNvSpPr txBox="1"/>
              <p:nvPr/>
            </p:nvSpPr>
            <p:spPr>
              <a:xfrm>
                <a:off x="0" y="-47625"/>
                <a:ext cx="662281" cy="116195"/>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0" y="159928"/>
              <a:ext cx="8482159" cy="2187027"/>
              <a:chOff x="0" y="0"/>
              <a:chExt cx="1675488" cy="432005"/>
            </a:xfrm>
          </p:grpSpPr>
          <p:sp>
            <p:nvSpPr>
              <p:cNvPr id="18" name="Freeform 18"/>
              <p:cNvSpPr/>
              <p:nvPr/>
            </p:nvSpPr>
            <p:spPr>
              <a:xfrm>
                <a:off x="0" y="0"/>
                <a:ext cx="1675488" cy="432005"/>
              </a:xfrm>
              <a:custGeom>
                <a:avLst/>
                <a:gdLst/>
                <a:ahLst/>
                <a:cxnLst/>
                <a:rect l="l" t="t" r="r" b="b"/>
                <a:pathLst>
                  <a:path w="1675488" h="432005">
                    <a:moveTo>
                      <a:pt x="62066" y="0"/>
                    </a:moveTo>
                    <a:lnTo>
                      <a:pt x="1613423" y="0"/>
                    </a:lnTo>
                    <a:cubicBezTo>
                      <a:pt x="1629883" y="0"/>
                      <a:pt x="1645670" y="6539"/>
                      <a:pt x="1657310" y="18179"/>
                    </a:cubicBezTo>
                    <a:cubicBezTo>
                      <a:pt x="1668949" y="29818"/>
                      <a:pt x="1675488" y="45605"/>
                      <a:pt x="1675488" y="62066"/>
                    </a:cubicBezTo>
                    <a:lnTo>
                      <a:pt x="1675488" y="369940"/>
                    </a:lnTo>
                    <a:cubicBezTo>
                      <a:pt x="1675488" y="386401"/>
                      <a:pt x="1668949" y="402187"/>
                      <a:pt x="1657310" y="413827"/>
                    </a:cubicBezTo>
                    <a:cubicBezTo>
                      <a:pt x="1645670" y="425466"/>
                      <a:pt x="1629883" y="432005"/>
                      <a:pt x="1613423" y="432005"/>
                    </a:cubicBezTo>
                    <a:lnTo>
                      <a:pt x="62066" y="432005"/>
                    </a:lnTo>
                    <a:cubicBezTo>
                      <a:pt x="45605" y="432005"/>
                      <a:pt x="29818" y="425466"/>
                      <a:pt x="18179" y="413827"/>
                    </a:cubicBezTo>
                    <a:cubicBezTo>
                      <a:pt x="6539" y="402187"/>
                      <a:pt x="0" y="386401"/>
                      <a:pt x="0" y="369940"/>
                    </a:cubicBezTo>
                    <a:lnTo>
                      <a:pt x="0" y="62066"/>
                    </a:lnTo>
                    <a:cubicBezTo>
                      <a:pt x="0" y="45605"/>
                      <a:pt x="6539" y="29818"/>
                      <a:pt x="18179" y="18179"/>
                    </a:cubicBezTo>
                    <a:cubicBezTo>
                      <a:pt x="29818" y="6539"/>
                      <a:pt x="45605" y="0"/>
                      <a:pt x="62066" y="0"/>
                    </a:cubicBezTo>
                    <a:close/>
                  </a:path>
                </a:pathLst>
              </a:custGeom>
              <a:solidFill>
                <a:srgbClr val="3F7ED8"/>
              </a:solidFill>
            </p:spPr>
            <p:txBody>
              <a:bodyPr/>
              <a:lstStyle/>
              <a:p>
                <a:endParaRPr lang="en-US"/>
              </a:p>
            </p:txBody>
          </p:sp>
          <p:sp>
            <p:nvSpPr>
              <p:cNvPr id="19" name="TextBox 19"/>
              <p:cNvSpPr txBox="1"/>
              <p:nvPr/>
            </p:nvSpPr>
            <p:spPr>
              <a:xfrm>
                <a:off x="0" y="-47625"/>
                <a:ext cx="1675488" cy="479630"/>
              </a:xfrm>
              <a:prstGeom prst="rect">
                <a:avLst/>
              </a:prstGeom>
            </p:spPr>
            <p:txBody>
              <a:bodyPr lIns="50800" tIns="50800" rIns="50800" bIns="50800" rtlCol="0" anchor="ctr"/>
              <a:lstStyle/>
              <a:p>
                <a:pPr algn="ctr">
                  <a:lnSpc>
                    <a:spcPts val="2659"/>
                  </a:lnSpc>
                </a:pPr>
                <a:endParaRPr/>
              </a:p>
            </p:txBody>
          </p:sp>
        </p:grpSp>
        <p:sp>
          <p:nvSpPr>
            <p:cNvPr id="20" name="Freeform 20"/>
            <p:cNvSpPr/>
            <p:nvPr/>
          </p:nvSpPr>
          <p:spPr>
            <a:xfrm>
              <a:off x="6500490" y="232581"/>
              <a:ext cx="2185867" cy="2185867"/>
            </a:xfrm>
            <a:custGeom>
              <a:avLst/>
              <a:gdLst/>
              <a:ahLst/>
              <a:cxnLst/>
              <a:rect l="l" t="t" r="r" b="b"/>
              <a:pathLst>
                <a:path w="2185867" h="2185867">
                  <a:moveTo>
                    <a:pt x="0" y="0"/>
                  </a:moveTo>
                  <a:lnTo>
                    <a:pt x="2185867" y="0"/>
                  </a:lnTo>
                  <a:lnTo>
                    <a:pt x="2185867" y="2185868"/>
                  </a:lnTo>
                  <a:lnTo>
                    <a:pt x="0" y="21858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1" name="Freeform 21"/>
            <p:cNvSpPr/>
            <p:nvPr/>
          </p:nvSpPr>
          <p:spPr>
            <a:xfrm>
              <a:off x="6336154" y="0"/>
              <a:ext cx="2350203" cy="2506883"/>
            </a:xfrm>
            <a:custGeom>
              <a:avLst/>
              <a:gdLst/>
              <a:ahLst/>
              <a:cxnLst/>
              <a:rect l="l" t="t" r="r" b="b"/>
              <a:pathLst>
                <a:path w="2350203" h="2506883">
                  <a:moveTo>
                    <a:pt x="0" y="0"/>
                  </a:moveTo>
                  <a:lnTo>
                    <a:pt x="2350203" y="0"/>
                  </a:lnTo>
                  <a:lnTo>
                    <a:pt x="2350203" y="2506883"/>
                  </a:lnTo>
                  <a:lnTo>
                    <a:pt x="0" y="250688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TextBox 22"/>
            <p:cNvSpPr txBox="1"/>
            <p:nvPr/>
          </p:nvSpPr>
          <p:spPr>
            <a:xfrm>
              <a:off x="501715" y="372061"/>
              <a:ext cx="5951611" cy="1724660"/>
            </a:xfrm>
            <a:prstGeom prst="rect">
              <a:avLst/>
            </a:prstGeom>
          </p:spPr>
          <p:txBody>
            <a:bodyPr lIns="0" tIns="0" rIns="0" bIns="0" rtlCol="0" anchor="t">
              <a:spAutoFit/>
            </a:bodyPr>
            <a:lstStyle/>
            <a:p>
              <a:pPr algn="l">
                <a:lnSpc>
                  <a:spcPts val="2939"/>
                </a:lnSpc>
              </a:pPr>
              <a:r>
                <a:rPr lang="en-US" sz="2099">
                  <a:solidFill>
                    <a:srgbClr val="FEFEFE"/>
                  </a:solidFill>
                  <a:latin typeface="Varela Round"/>
                  <a:ea typeface="Varela Round"/>
                  <a:cs typeface="Varela Round"/>
                  <a:sym typeface="Varela Round"/>
                </a:rPr>
                <a:t>Discussion prompt:</a:t>
              </a:r>
            </a:p>
            <a:p>
              <a:pPr algn="l">
                <a:lnSpc>
                  <a:spcPts val="2520"/>
                </a:lnSpc>
              </a:pPr>
              <a:endParaRPr lang="en-US" sz="2099">
                <a:solidFill>
                  <a:srgbClr val="FEFEFE"/>
                </a:solidFill>
                <a:latin typeface="Varela Round"/>
                <a:ea typeface="Varela Round"/>
                <a:cs typeface="Varela Round"/>
                <a:sym typeface="Varela Round"/>
              </a:endParaRPr>
            </a:p>
            <a:p>
              <a:pPr algn="l">
                <a:lnSpc>
                  <a:spcPts val="2520"/>
                </a:lnSpc>
              </a:pPr>
              <a:r>
                <a:rPr lang="en-US" sz="1800">
                  <a:solidFill>
                    <a:srgbClr val="FEFEFE"/>
                  </a:solidFill>
                  <a:latin typeface="Varela Round"/>
                  <a:ea typeface="Varela Round"/>
                  <a:cs typeface="Varela Round"/>
                  <a:sym typeface="Varela Round"/>
                </a:rPr>
                <a:t>Can you think of examples of anxiety you’ve seen or experienced?</a:t>
              </a:r>
            </a:p>
          </p:txBody>
        </p:sp>
      </p:grpSp>
      <p:sp>
        <p:nvSpPr>
          <p:cNvPr id="23" name="TextBox 23"/>
          <p:cNvSpPr txBox="1"/>
          <p:nvPr/>
        </p:nvSpPr>
        <p:spPr>
          <a:xfrm>
            <a:off x="233629" y="9943906"/>
            <a:ext cx="1137971" cy="196336"/>
          </a:xfrm>
          <a:prstGeom prst="rect">
            <a:avLst/>
          </a:prstGeom>
        </p:spPr>
        <p:txBody>
          <a:bodyPr wrap="square" lIns="0" tIns="0" rIns="0" bIns="0" rtlCol="0" anchor="t">
            <a:spAutoFit/>
          </a:bodyPr>
          <a:lstStyle/>
          <a:p>
            <a:pPr algn="ctr">
              <a:lnSpc>
                <a:spcPts val="1628"/>
              </a:lnSpc>
            </a:pPr>
            <a:r>
              <a:rPr lang="en-US" sz="1162">
                <a:solidFill>
                  <a:srgbClr val="575756"/>
                </a:solidFill>
                <a:latin typeface="Varela Round"/>
                <a:ea typeface="Varela Round"/>
                <a:cs typeface="Varela Round"/>
                <a:sym typeface="Varela Round"/>
              </a:rPr>
              <a:t>©stem4org</a:t>
            </a:r>
          </a:p>
        </p:txBody>
      </p:sp>
      <p:grpSp>
        <p:nvGrpSpPr>
          <p:cNvPr id="24" name="Group 24"/>
          <p:cNvGrpSpPr/>
          <p:nvPr/>
        </p:nvGrpSpPr>
        <p:grpSpPr>
          <a:xfrm>
            <a:off x="7291445" y="212240"/>
            <a:ext cx="3738758" cy="1067071"/>
            <a:chOff x="0" y="0"/>
            <a:chExt cx="4985011" cy="1422762"/>
          </a:xfrm>
        </p:grpSpPr>
        <p:sp>
          <p:nvSpPr>
            <p:cNvPr id="25" name="Freeform 25"/>
            <p:cNvSpPr/>
            <p:nvPr/>
          </p:nvSpPr>
          <p:spPr>
            <a:xfrm>
              <a:off x="0" y="0"/>
              <a:ext cx="4985011" cy="1173025"/>
            </a:xfrm>
            <a:custGeom>
              <a:avLst/>
              <a:gdLst/>
              <a:ahLst/>
              <a:cxnLst/>
              <a:rect l="l" t="t" r="r" b="b"/>
              <a:pathLst>
                <a:path w="4985011" h="1173025">
                  <a:moveTo>
                    <a:pt x="0" y="0"/>
                  </a:moveTo>
                  <a:lnTo>
                    <a:pt x="4985011" y="0"/>
                  </a:lnTo>
                  <a:lnTo>
                    <a:pt x="4985011" y="1173025"/>
                  </a:lnTo>
                  <a:lnTo>
                    <a:pt x="0" y="1173025"/>
                  </a:lnTo>
                  <a:lnTo>
                    <a:pt x="0" y="0"/>
                  </a:lnTo>
                  <a:close/>
                </a:path>
              </a:pathLst>
            </a:custGeom>
            <a:blipFill>
              <a:blip r:embed="rId9"/>
              <a:stretch>
                <a:fillRect t="-50759" b="-73368"/>
              </a:stretch>
            </a:blipFill>
          </p:spPr>
          <p:txBody>
            <a:bodyPr/>
            <a:lstStyle/>
            <a:p>
              <a:endParaRPr lang="en-US"/>
            </a:p>
          </p:txBody>
        </p:sp>
        <p:sp>
          <p:nvSpPr>
            <p:cNvPr id="26" name="TextBox 26"/>
            <p:cNvSpPr txBox="1"/>
            <p:nvPr/>
          </p:nvSpPr>
          <p:spPr>
            <a:xfrm>
              <a:off x="1790869" y="1114302"/>
              <a:ext cx="1593604" cy="308460"/>
            </a:xfrm>
            <a:prstGeom prst="rect">
              <a:avLst/>
            </a:prstGeom>
          </p:spPr>
          <p:txBody>
            <a:bodyPr wrap="square" lIns="0" tIns="0" rIns="0" bIns="0" rtlCol="0" anchor="t">
              <a:spAutoFit/>
            </a:bodyPr>
            <a:lstStyle/>
            <a:p>
              <a:pPr algn="ctr">
                <a:lnSpc>
                  <a:spcPts val="1861"/>
                </a:lnSpc>
              </a:pPr>
              <a:r>
                <a:rPr lang="en-US" sz="1329" dirty="0">
                  <a:solidFill>
                    <a:srgbClr val="575756"/>
                  </a:solidFill>
                  <a:latin typeface="Varela Round"/>
                  <a:ea typeface="Varela Round"/>
                  <a:cs typeface="Varela Round"/>
                  <a:sym typeface="Varela Round"/>
                </a:rPr>
                <a:t>stem4.org.uk</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4F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997950"/>
            <a:ext cx="2514600" cy="260350"/>
            <a:chOff x="0" y="0"/>
            <a:chExt cx="662281" cy="68570"/>
          </a:xfrm>
        </p:grpSpPr>
        <p:sp>
          <p:nvSpPr>
            <p:cNvPr id="3" name="Freeform 3"/>
            <p:cNvSpPr/>
            <p:nvPr/>
          </p:nvSpPr>
          <p:spPr>
            <a:xfrm>
              <a:off x="0" y="0"/>
              <a:ext cx="662281" cy="68570"/>
            </a:xfrm>
            <a:custGeom>
              <a:avLst/>
              <a:gdLst/>
              <a:ahLst/>
              <a:cxnLst/>
              <a:rect l="l" t="t" r="r" b="b"/>
              <a:pathLst>
                <a:path w="662281" h="68570">
                  <a:moveTo>
                    <a:pt x="0" y="0"/>
                  </a:moveTo>
                  <a:lnTo>
                    <a:pt x="662281" y="0"/>
                  </a:lnTo>
                  <a:lnTo>
                    <a:pt x="662281" y="68570"/>
                  </a:lnTo>
                  <a:lnTo>
                    <a:pt x="0" y="68570"/>
                  </a:lnTo>
                  <a:close/>
                </a:path>
              </a:pathLst>
            </a:custGeom>
            <a:solidFill>
              <a:srgbClr val="3F7ED8"/>
            </a:solidFill>
          </p:spPr>
          <p:txBody>
            <a:bodyPr/>
            <a:lstStyle/>
            <a:p>
              <a:endParaRPr lang="en-US"/>
            </a:p>
          </p:txBody>
        </p:sp>
        <p:sp>
          <p:nvSpPr>
            <p:cNvPr id="4" name="TextBox 4"/>
            <p:cNvSpPr txBox="1"/>
            <p:nvPr/>
          </p:nvSpPr>
          <p:spPr>
            <a:xfrm>
              <a:off x="0" y="-47625"/>
              <a:ext cx="662281" cy="11619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172097" y="806450"/>
            <a:ext cx="6294884" cy="8674100"/>
            <a:chOff x="0" y="0"/>
            <a:chExt cx="1657912" cy="2284537"/>
          </a:xfrm>
        </p:grpSpPr>
        <p:sp>
          <p:nvSpPr>
            <p:cNvPr id="6" name="Freeform 6"/>
            <p:cNvSpPr/>
            <p:nvPr/>
          </p:nvSpPr>
          <p:spPr>
            <a:xfrm>
              <a:off x="0" y="0"/>
              <a:ext cx="1657912" cy="2284537"/>
            </a:xfrm>
            <a:custGeom>
              <a:avLst/>
              <a:gdLst/>
              <a:ahLst/>
              <a:cxnLst/>
              <a:rect l="l" t="t" r="r" b="b"/>
              <a:pathLst>
                <a:path w="1657912" h="2284537">
                  <a:moveTo>
                    <a:pt x="62724" y="0"/>
                  </a:moveTo>
                  <a:lnTo>
                    <a:pt x="1595188" y="0"/>
                  </a:lnTo>
                  <a:cubicBezTo>
                    <a:pt x="1611824" y="0"/>
                    <a:pt x="1627778" y="6608"/>
                    <a:pt x="1639541" y="18371"/>
                  </a:cubicBezTo>
                  <a:cubicBezTo>
                    <a:pt x="1651304" y="30134"/>
                    <a:pt x="1657912" y="46088"/>
                    <a:pt x="1657912" y="62724"/>
                  </a:cubicBezTo>
                  <a:lnTo>
                    <a:pt x="1657912" y="2221813"/>
                  </a:lnTo>
                  <a:cubicBezTo>
                    <a:pt x="1657912" y="2256454"/>
                    <a:pt x="1629830" y="2284537"/>
                    <a:pt x="1595188" y="2284537"/>
                  </a:cubicBezTo>
                  <a:lnTo>
                    <a:pt x="62724" y="2284537"/>
                  </a:lnTo>
                  <a:cubicBezTo>
                    <a:pt x="46088" y="2284537"/>
                    <a:pt x="30134" y="2277928"/>
                    <a:pt x="18371" y="2266165"/>
                  </a:cubicBezTo>
                  <a:cubicBezTo>
                    <a:pt x="6608" y="2254403"/>
                    <a:pt x="0" y="2238448"/>
                    <a:pt x="0" y="2221813"/>
                  </a:cubicBezTo>
                  <a:lnTo>
                    <a:pt x="0" y="62724"/>
                  </a:lnTo>
                  <a:cubicBezTo>
                    <a:pt x="0" y="46088"/>
                    <a:pt x="6608" y="30134"/>
                    <a:pt x="18371" y="18371"/>
                  </a:cubicBezTo>
                  <a:cubicBezTo>
                    <a:pt x="30134" y="6608"/>
                    <a:pt x="46088" y="0"/>
                    <a:pt x="62724" y="0"/>
                  </a:cubicBezTo>
                  <a:close/>
                </a:path>
              </a:pathLst>
            </a:custGeom>
            <a:solidFill>
              <a:srgbClr val="3F7ED8"/>
            </a:solidFill>
          </p:spPr>
          <p:txBody>
            <a:bodyPr/>
            <a:lstStyle/>
            <a:p>
              <a:endParaRPr lang="en-US"/>
            </a:p>
          </p:txBody>
        </p:sp>
        <p:sp>
          <p:nvSpPr>
            <p:cNvPr id="7" name="TextBox 7"/>
            <p:cNvSpPr txBox="1"/>
            <p:nvPr/>
          </p:nvSpPr>
          <p:spPr>
            <a:xfrm>
              <a:off x="0" y="-47625"/>
              <a:ext cx="1657912" cy="2332162"/>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28700" y="4105516"/>
            <a:ext cx="5634574" cy="1802728"/>
          </a:xfrm>
          <a:prstGeom prst="rect">
            <a:avLst/>
          </a:prstGeom>
        </p:spPr>
        <p:txBody>
          <a:bodyPr lIns="0" tIns="0" rIns="0" bIns="0" rtlCol="0" anchor="t">
            <a:spAutoFit/>
          </a:bodyPr>
          <a:lstStyle/>
          <a:p>
            <a:pPr algn="l">
              <a:lnSpc>
                <a:spcPts val="7212"/>
              </a:lnSpc>
            </a:pPr>
            <a:r>
              <a:rPr lang="en-US" sz="5151">
                <a:solidFill>
                  <a:srgbClr val="575756"/>
                </a:solidFill>
                <a:latin typeface="Varela Round"/>
                <a:ea typeface="Varela Round"/>
                <a:cs typeface="Varela Round"/>
                <a:sym typeface="Varela Round"/>
              </a:rPr>
              <a:t>Dr Krause’s Tips</a:t>
            </a:r>
          </a:p>
          <a:p>
            <a:pPr algn="l">
              <a:lnSpc>
                <a:spcPts val="7212"/>
              </a:lnSpc>
            </a:pPr>
            <a:r>
              <a:rPr lang="en-US" sz="5151">
                <a:solidFill>
                  <a:srgbClr val="3F7FD8"/>
                </a:solidFill>
                <a:latin typeface="Varela Round"/>
                <a:ea typeface="Varela Round"/>
                <a:cs typeface="Varela Round"/>
                <a:sym typeface="Varela Round"/>
              </a:rPr>
              <a:t>C.H.E.C.K. I.N.</a:t>
            </a:r>
          </a:p>
        </p:txBody>
      </p:sp>
      <p:grpSp>
        <p:nvGrpSpPr>
          <p:cNvPr id="9" name="Group 9"/>
          <p:cNvGrpSpPr/>
          <p:nvPr/>
        </p:nvGrpSpPr>
        <p:grpSpPr>
          <a:xfrm>
            <a:off x="9379888" y="1484754"/>
            <a:ext cx="7879303" cy="1227548"/>
            <a:chOff x="0" y="0"/>
            <a:chExt cx="2050487" cy="319454"/>
          </a:xfrm>
        </p:grpSpPr>
        <p:sp>
          <p:nvSpPr>
            <p:cNvPr id="10" name="Freeform 10"/>
            <p:cNvSpPr/>
            <p:nvPr/>
          </p:nvSpPr>
          <p:spPr>
            <a:xfrm>
              <a:off x="0" y="0"/>
              <a:ext cx="2050487" cy="319454"/>
            </a:xfrm>
            <a:custGeom>
              <a:avLst/>
              <a:gdLst/>
              <a:ahLst/>
              <a:cxnLst/>
              <a:rect l="l" t="t" r="r" b="b"/>
              <a:pathLst>
                <a:path w="2050487" h="319454">
                  <a:moveTo>
                    <a:pt x="36355" y="0"/>
                  </a:moveTo>
                  <a:lnTo>
                    <a:pt x="2014132" y="0"/>
                  </a:lnTo>
                  <a:cubicBezTo>
                    <a:pt x="2023774" y="0"/>
                    <a:pt x="2033021" y="3830"/>
                    <a:pt x="2039839" y="10648"/>
                  </a:cubicBezTo>
                  <a:cubicBezTo>
                    <a:pt x="2046657" y="17466"/>
                    <a:pt x="2050487" y="26713"/>
                    <a:pt x="2050487" y="36355"/>
                  </a:cubicBezTo>
                  <a:lnTo>
                    <a:pt x="2050487" y="283099"/>
                  </a:lnTo>
                  <a:cubicBezTo>
                    <a:pt x="2050487" y="303177"/>
                    <a:pt x="2034210" y="319454"/>
                    <a:pt x="2014132" y="319454"/>
                  </a:cubicBezTo>
                  <a:lnTo>
                    <a:pt x="36355" y="319454"/>
                  </a:lnTo>
                  <a:cubicBezTo>
                    <a:pt x="26713" y="319454"/>
                    <a:pt x="17466" y="315623"/>
                    <a:pt x="10648" y="308806"/>
                  </a:cubicBezTo>
                  <a:cubicBezTo>
                    <a:pt x="3830" y="301988"/>
                    <a:pt x="0" y="292741"/>
                    <a:pt x="0" y="283099"/>
                  </a:cubicBezTo>
                  <a:lnTo>
                    <a:pt x="0" y="36355"/>
                  </a:lnTo>
                  <a:cubicBezTo>
                    <a:pt x="0" y="26713"/>
                    <a:pt x="3830" y="17466"/>
                    <a:pt x="10648" y="10648"/>
                  </a:cubicBezTo>
                  <a:cubicBezTo>
                    <a:pt x="17466" y="3830"/>
                    <a:pt x="26713" y="0"/>
                    <a:pt x="36355" y="0"/>
                  </a:cubicBezTo>
                  <a:close/>
                </a:path>
              </a:pathLst>
            </a:custGeom>
            <a:solidFill>
              <a:srgbClr val="FEFEFE"/>
            </a:solidFill>
          </p:spPr>
          <p:txBody>
            <a:bodyPr/>
            <a:lstStyle/>
            <a:p>
              <a:endParaRPr lang="en-US"/>
            </a:p>
          </p:txBody>
        </p:sp>
        <p:sp>
          <p:nvSpPr>
            <p:cNvPr id="11" name="TextBox 11"/>
            <p:cNvSpPr txBox="1"/>
            <p:nvPr/>
          </p:nvSpPr>
          <p:spPr>
            <a:xfrm>
              <a:off x="0" y="-9525"/>
              <a:ext cx="2050487" cy="328979"/>
            </a:xfrm>
            <a:prstGeom prst="rect">
              <a:avLst/>
            </a:prstGeom>
          </p:spPr>
          <p:txBody>
            <a:bodyPr lIns="53680" tIns="53680" rIns="53680" bIns="53680" rtlCol="0" anchor="ctr"/>
            <a:lstStyle/>
            <a:p>
              <a:pPr algn="ctr">
                <a:lnSpc>
                  <a:spcPts val="1399"/>
                </a:lnSpc>
              </a:pPr>
              <a:endParaRPr/>
            </a:p>
          </p:txBody>
        </p:sp>
      </p:grpSp>
      <p:grpSp>
        <p:nvGrpSpPr>
          <p:cNvPr id="12" name="Group 12"/>
          <p:cNvGrpSpPr/>
          <p:nvPr/>
        </p:nvGrpSpPr>
        <p:grpSpPr>
          <a:xfrm>
            <a:off x="9379943" y="3040331"/>
            <a:ext cx="7879303" cy="1227548"/>
            <a:chOff x="0" y="0"/>
            <a:chExt cx="2050487" cy="319454"/>
          </a:xfrm>
        </p:grpSpPr>
        <p:sp>
          <p:nvSpPr>
            <p:cNvPr id="13" name="Freeform 13"/>
            <p:cNvSpPr/>
            <p:nvPr/>
          </p:nvSpPr>
          <p:spPr>
            <a:xfrm>
              <a:off x="0" y="0"/>
              <a:ext cx="2050487" cy="319454"/>
            </a:xfrm>
            <a:custGeom>
              <a:avLst/>
              <a:gdLst/>
              <a:ahLst/>
              <a:cxnLst/>
              <a:rect l="l" t="t" r="r" b="b"/>
              <a:pathLst>
                <a:path w="2050487" h="319454">
                  <a:moveTo>
                    <a:pt x="36355" y="0"/>
                  </a:moveTo>
                  <a:lnTo>
                    <a:pt x="2014132" y="0"/>
                  </a:lnTo>
                  <a:cubicBezTo>
                    <a:pt x="2023774" y="0"/>
                    <a:pt x="2033021" y="3830"/>
                    <a:pt x="2039839" y="10648"/>
                  </a:cubicBezTo>
                  <a:cubicBezTo>
                    <a:pt x="2046657" y="17466"/>
                    <a:pt x="2050487" y="26713"/>
                    <a:pt x="2050487" y="36355"/>
                  </a:cubicBezTo>
                  <a:lnTo>
                    <a:pt x="2050487" y="283099"/>
                  </a:lnTo>
                  <a:cubicBezTo>
                    <a:pt x="2050487" y="303177"/>
                    <a:pt x="2034210" y="319454"/>
                    <a:pt x="2014132" y="319454"/>
                  </a:cubicBezTo>
                  <a:lnTo>
                    <a:pt x="36355" y="319454"/>
                  </a:lnTo>
                  <a:cubicBezTo>
                    <a:pt x="26713" y="319454"/>
                    <a:pt x="17466" y="315623"/>
                    <a:pt x="10648" y="308806"/>
                  </a:cubicBezTo>
                  <a:cubicBezTo>
                    <a:pt x="3830" y="301988"/>
                    <a:pt x="0" y="292741"/>
                    <a:pt x="0" y="283099"/>
                  </a:cubicBezTo>
                  <a:lnTo>
                    <a:pt x="0" y="36355"/>
                  </a:lnTo>
                  <a:cubicBezTo>
                    <a:pt x="0" y="26713"/>
                    <a:pt x="3830" y="17466"/>
                    <a:pt x="10648" y="10648"/>
                  </a:cubicBezTo>
                  <a:cubicBezTo>
                    <a:pt x="17466" y="3830"/>
                    <a:pt x="26713" y="0"/>
                    <a:pt x="36355" y="0"/>
                  </a:cubicBezTo>
                  <a:close/>
                </a:path>
              </a:pathLst>
            </a:custGeom>
            <a:solidFill>
              <a:srgbClr val="FEFEFE"/>
            </a:solidFill>
          </p:spPr>
          <p:txBody>
            <a:bodyPr/>
            <a:lstStyle/>
            <a:p>
              <a:endParaRPr lang="en-US"/>
            </a:p>
          </p:txBody>
        </p:sp>
        <p:sp>
          <p:nvSpPr>
            <p:cNvPr id="14" name="TextBox 14"/>
            <p:cNvSpPr txBox="1"/>
            <p:nvPr/>
          </p:nvSpPr>
          <p:spPr>
            <a:xfrm>
              <a:off x="0" y="-9525"/>
              <a:ext cx="2050487" cy="328979"/>
            </a:xfrm>
            <a:prstGeom prst="rect">
              <a:avLst/>
            </a:prstGeom>
          </p:spPr>
          <p:txBody>
            <a:bodyPr lIns="53680" tIns="53680" rIns="53680" bIns="53680" rtlCol="0" anchor="ctr"/>
            <a:lstStyle/>
            <a:p>
              <a:pPr algn="ctr">
                <a:lnSpc>
                  <a:spcPts val="1399"/>
                </a:lnSpc>
              </a:pPr>
              <a:endParaRPr/>
            </a:p>
          </p:txBody>
        </p:sp>
      </p:grpSp>
      <p:grpSp>
        <p:nvGrpSpPr>
          <p:cNvPr id="15" name="Group 15"/>
          <p:cNvGrpSpPr/>
          <p:nvPr/>
        </p:nvGrpSpPr>
        <p:grpSpPr>
          <a:xfrm>
            <a:off x="9379943" y="4595908"/>
            <a:ext cx="7879303" cy="1227548"/>
            <a:chOff x="0" y="0"/>
            <a:chExt cx="2050487" cy="319454"/>
          </a:xfrm>
        </p:grpSpPr>
        <p:sp>
          <p:nvSpPr>
            <p:cNvPr id="16" name="Freeform 16"/>
            <p:cNvSpPr/>
            <p:nvPr/>
          </p:nvSpPr>
          <p:spPr>
            <a:xfrm>
              <a:off x="0" y="0"/>
              <a:ext cx="2050487" cy="319454"/>
            </a:xfrm>
            <a:custGeom>
              <a:avLst/>
              <a:gdLst/>
              <a:ahLst/>
              <a:cxnLst/>
              <a:rect l="l" t="t" r="r" b="b"/>
              <a:pathLst>
                <a:path w="2050487" h="319454">
                  <a:moveTo>
                    <a:pt x="36355" y="0"/>
                  </a:moveTo>
                  <a:lnTo>
                    <a:pt x="2014132" y="0"/>
                  </a:lnTo>
                  <a:cubicBezTo>
                    <a:pt x="2023774" y="0"/>
                    <a:pt x="2033021" y="3830"/>
                    <a:pt x="2039839" y="10648"/>
                  </a:cubicBezTo>
                  <a:cubicBezTo>
                    <a:pt x="2046657" y="17466"/>
                    <a:pt x="2050487" y="26713"/>
                    <a:pt x="2050487" y="36355"/>
                  </a:cubicBezTo>
                  <a:lnTo>
                    <a:pt x="2050487" y="283099"/>
                  </a:lnTo>
                  <a:cubicBezTo>
                    <a:pt x="2050487" y="303177"/>
                    <a:pt x="2034210" y="319454"/>
                    <a:pt x="2014132" y="319454"/>
                  </a:cubicBezTo>
                  <a:lnTo>
                    <a:pt x="36355" y="319454"/>
                  </a:lnTo>
                  <a:cubicBezTo>
                    <a:pt x="26713" y="319454"/>
                    <a:pt x="17466" y="315623"/>
                    <a:pt x="10648" y="308806"/>
                  </a:cubicBezTo>
                  <a:cubicBezTo>
                    <a:pt x="3830" y="301988"/>
                    <a:pt x="0" y="292741"/>
                    <a:pt x="0" y="283099"/>
                  </a:cubicBezTo>
                  <a:lnTo>
                    <a:pt x="0" y="36355"/>
                  </a:lnTo>
                  <a:cubicBezTo>
                    <a:pt x="0" y="26713"/>
                    <a:pt x="3830" y="17466"/>
                    <a:pt x="10648" y="10648"/>
                  </a:cubicBezTo>
                  <a:cubicBezTo>
                    <a:pt x="17466" y="3830"/>
                    <a:pt x="26713" y="0"/>
                    <a:pt x="36355" y="0"/>
                  </a:cubicBezTo>
                  <a:close/>
                </a:path>
              </a:pathLst>
            </a:custGeom>
            <a:solidFill>
              <a:srgbClr val="FEFEFE"/>
            </a:solidFill>
          </p:spPr>
          <p:txBody>
            <a:bodyPr/>
            <a:lstStyle/>
            <a:p>
              <a:endParaRPr lang="en-US"/>
            </a:p>
          </p:txBody>
        </p:sp>
        <p:sp>
          <p:nvSpPr>
            <p:cNvPr id="17" name="TextBox 17"/>
            <p:cNvSpPr txBox="1"/>
            <p:nvPr/>
          </p:nvSpPr>
          <p:spPr>
            <a:xfrm>
              <a:off x="0" y="-9525"/>
              <a:ext cx="2050487" cy="328979"/>
            </a:xfrm>
            <a:prstGeom prst="rect">
              <a:avLst/>
            </a:prstGeom>
          </p:spPr>
          <p:txBody>
            <a:bodyPr lIns="53680" tIns="53680" rIns="53680" bIns="53680" rtlCol="0" anchor="ctr"/>
            <a:lstStyle/>
            <a:p>
              <a:pPr algn="ctr">
                <a:lnSpc>
                  <a:spcPts val="1399"/>
                </a:lnSpc>
              </a:pPr>
              <a:endParaRPr/>
            </a:p>
          </p:txBody>
        </p:sp>
      </p:grpSp>
      <p:grpSp>
        <p:nvGrpSpPr>
          <p:cNvPr id="18" name="Group 18"/>
          <p:cNvGrpSpPr/>
          <p:nvPr/>
        </p:nvGrpSpPr>
        <p:grpSpPr>
          <a:xfrm>
            <a:off x="9379997" y="6151484"/>
            <a:ext cx="7879303" cy="1227548"/>
            <a:chOff x="0" y="0"/>
            <a:chExt cx="2050487" cy="319454"/>
          </a:xfrm>
        </p:grpSpPr>
        <p:sp>
          <p:nvSpPr>
            <p:cNvPr id="19" name="Freeform 19"/>
            <p:cNvSpPr/>
            <p:nvPr/>
          </p:nvSpPr>
          <p:spPr>
            <a:xfrm>
              <a:off x="0" y="0"/>
              <a:ext cx="2050487" cy="319454"/>
            </a:xfrm>
            <a:custGeom>
              <a:avLst/>
              <a:gdLst/>
              <a:ahLst/>
              <a:cxnLst/>
              <a:rect l="l" t="t" r="r" b="b"/>
              <a:pathLst>
                <a:path w="2050487" h="319454">
                  <a:moveTo>
                    <a:pt x="36355" y="0"/>
                  </a:moveTo>
                  <a:lnTo>
                    <a:pt x="2014132" y="0"/>
                  </a:lnTo>
                  <a:cubicBezTo>
                    <a:pt x="2023774" y="0"/>
                    <a:pt x="2033021" y="3830"/>
                    <a:pt x="2039839" y="10648"/>
                  </a:cubicBezTo>
                  <a:cubicBezTo>
                    <a:pt x="2046657" y="17466"/>
                    <a:pt x="2050487" y="26713"/>
                    <a:pt x="2050487" y="36355"/>
                  </a:cubicBezTo>
                  <a:lnTo>
                    <a:pt x="2050487" y="283099"/>
                  </a:lnTo>
                  <a:cubicBezTo>
                    <a:pt x="2050487" y="303177"/>
                    <a:pt x="2034210" y="319454"/>
                    <a:pt x="2014132" y="319454"/>
                  </a:cubicBezTo>
                  <a:lnTo>
                    <a:pt x="36355" y="319454"/>
                  </a:lnTo>
                  <a:cubicBezTo>
                    <a:pt x="26713" y="319454"/>
                    <a:pt x="17466" y="315623"/>
                    <a:pt x="10648" y="308806"/>
                  </a:cubicBezTo>
                  <a:cubicBezTo>
                    <a:pt x="3830" y="301988"/>
                    <a:pt x="0" y="292741"/>
                    <a:pt x="0" y="283099"/>
                  </a:cubicBezTo>
                  <a:lnTo>
                    <a:pt x="0" y="36355"/>
                  </a:lnTo>
                  <a:cubicBezTo>
                    <a:pt x="0" y="26713"/>
                    <a:pt x="3830" y="17466"/>
                    <a:pt x="10648" y="10648"/>
                  </a:cubicBezTo>
                  <a:cubicBezTo>
                    <a:pt x="17466" y="3830"/>
                    <a:pt x="26713" y="0"/>
                    <a:pt x="36355" y="0"/>
                  </a:cubicBezTo>
                  <a:close/>
                </a:path>
              </a:pathLst>
            </a:custGeom>
            <a:solidFill>
              <a:srgbClr val="FEFEFE"/>
            </a:solidFill>
          </p:spPr>
          <p:txBody>
            <a:bodyPr/>
            <a:lstStyle/>
            <a:p>
              <a:endParaRPr lang="en-US"/>
            </a:p>
          </p:txBody>
        </p:sp>
        <p:sp>
          <p:nvSpPr>
            <p:cNvPr id="20" name="TextBox 20"/>
            <p:cNvSpPr txBox="1"/>
            <p:nvPr/>
          </p:nvSpPr>
          <p:spPr>
            <a:xfrm>
              <a:off x="0" y="-9525"/>
              <a:ext cx="2050487" cy="328979"/>
            </a:xfrm>
            <a:prstGeom prst="rect">
              <a:avLst/>
            </a:prstGeom>
          </p:spPr>
          <p:txBody>
            <a:bodyPr lIns="53680" tIns="53680" rIns="53680" bIns="53680" rtlCol="0" anchor="ctr"/>
            <a:lstStyle/>
            <a:p>
              <a:pPr algn="ctr">
                <a:lnSpc>
                  <a:spcPts val="1399"/>
                </a:lnSpc>
              </a:pPr>
              <a:endParaRPr/>
            </a:p>
          </p:txBody>
        </p:sp>
      </p:grpSp>
      <p:grpSp>
        <p:nvGrpSpPr>
          <p:cNvPr id="21" name="Group 21"/>
          <p:cNvGrpSpPr/>
          <p:nvPr/>
        </p:nvGrpSpPr>
        <p:grpSpPr>
          <a:xfrm>
            <a:off x="9379888" y="7707061"/>
            <a:ext cx="7879303" cy="1227548"/>
            <a:chOff x="0" y="0"/>
            <a:chExt cx="2050487" cy="319454"/>
          </a:xfrm>
        </p:grpSpPr>
        <p:sp>
          <p:nvSpPr>
            <p:cNvPr id="22" name="Freeform 22"/>
            <p:cNvSpPr/>
            <p:nvPr/>
          </p:nvSpPr>
          <p:spPr>
            <a:xfrm>
              <a:off x="0" y="0"/>
              <a:ext cx="2050487" cy="319454"/>
            </a:xfrm>
            <a:custGeom>
              <a:avLst/>
              <a:gdLst/>
              <a:ahLst/>
              <a:cxnLst/>
              <a:rect l="l" t="t" r="r" b="b"/>
              <a:pathLst>
                <a:path w="2050487" h="319454">
                  <a:moveTo>
                    <a:pt x="36355" y="0"/>
                  </a:moveTo>
                  <a:lnTo>
                    <a:pt x="2014132" y="0"/>
                  </a:lnTo>
                  <a:cubicBezTo>
                    <a:pt x="2023774" y="0"/>
                    <a:pt x="2033021" y="3830"/>
                    <a:pt x="2039839" y="10648"/>
                  </a:cubicBezTo>
                  <a:cubicBezTo>
                    <a:pt x="2046657" y="17466"/>
                    <a:pt x="2050487" y="26713"/>
                    <a:pt x="2050487" y="36355"/>
                  </a:cubicBezTo>
                  <a:lnTo>
                    <a:pt x="2050487" y="283099"/>
                  </a:lnTo>
                  <a:cubicBezTo>
                    <a:pt x="2050487" y="303177"/>
                    <a:pt x="2034210" y="319454"/>
                    <a:pt x="2014132" y="319454"/>
                  </a:cubicBezTo>
                  <a:lnTo>
                    <a:pt x="36355" y="319454"/>
                  </a:lnTo>
                  <a:cubicBezTo>
                    <a:pt x="26713" y="319454"/>
                    <a:pt x="17466" y="315623"/>
                    <a:pt x="10648" y="308806"/>
                  </a:cubicBezTo>
                  <a:cubicBezTo>
                    <a:pt x="3830" y="301988"/>
                    <a:pt x="0" y="292741"/>
                    <a:pt x="0" y="283099"/>
                  </a:cubicBezTo>
                  <a:lnTo>
                    <a:pt x="0" y="36355"/>
                  </a:lnTo>
                  <a:cubicBezTo>
                    <a:pt x="0" y="26713"/>
                    <a:pt x="3830" y="17466"/>
                    <a:pt x="10648" y="10648"/>
                  </a:cubicBezTo>
                  <a:cubicBezTo>
                    <a:pt x="17466" y="3830"/>
                    <a:pt x="26713" y="0"/>
                    <a:pt x="36355" y="0"/>
                  </a:cubicBezTo>
                  <a:close/>
                </a:path>
              </a:pathLst>
            </a:custGeom>
            <a:solidFill>
              <a:srgbClr val="FEFEFE"/>
            </a:solidFill>
          </p:spPr>
          <p:txBody>
            <a:bodyPr/>
            <a:lstStyle/>
            <a:p>
              <a:endParaRPr lang="en-US"/>
            </a:p>
          </p:txBody>
        </p:sp>
        <p:sp>
          <p:nvSpPr>
            <p:cNvPr id="23" name="TextBox 23"/>
            <p:cNvSpPr txBox="1"/>
            <p:nvPr/>
          </p:nvSpPr>
          <p:spPr>
            <a:xfrm>
              <a:off x="0" y="-9525"/>
              <a:ext cx="2050487" cy="328979"/>
            </a:xfrm>
            <a:prstGeom prst="rect">
              <a:avLst/>
            </a:prstGeom>
          </p:spPr>
          <p:txBody>
            <a:bodyPr lIns="53680" tIns="53680" rIns="53680" bIns="53680" rtlCol="0" anchor="ctr"/>
            <a:lstStyle/>
            <a:p>
              <a:pPr algn="ctr">
                <a:lnSpc>
                  <a:spcPts val="1399"/>
                </a:lnSpc>
              </a:pPr>
              <a:endParaRPr/>
            </a:p>
          </p:txBody>
        </p:sp>
      </p:grpSp>
      <p:sp>
        <p:nvSpPr>
          <p:cNvPr id="24" name="TextBox 24"/>
          <p:cNvSpPr txBox="1"/>
          <p:nvPr/>
        </p:nvSpPr>
        <p:spPr>
          <a:xfrm>
            <a:off x="9078506" y="1580004"/>
            <a:ext cx="632406" cy="1455989"/>
          </a:xfrm>
          <a:prstGeom prst="rect">
            <a:avLst/>
          </a:prstGeom>
        </p:spPr>
        <p:txBody>
          <a:bodyPr lIns="0" tIns="0" rIns="0" bIns="0" rtlCol="0" anchor="t">
            <a:spAutoFit/>
          </a:bodyPr>
          <a:lstStyle/>
          <a:p>
            <a:pPr algn="ctr">
              <a:lnSpc>
                <a:spcPts val="11117"/>
              </a:lnSpc>
            </a:pPr>
            <a:r>
              <a:rPr lang="en-US" sz="10199" spc="71">
                <a:solidFill>
                  <a:srgbClr val="3F7FD8"/>
                </a:solidFill>
                <a:latin typeface="TAN St. Canard"/>
                <a:ea typeface="TAN St. Canard"/>
                <a:cs typeface="TAN St. Canard"/>
                <a:sym typeface="TAN St. Canard"/>
              </a:rPr>
              <a:t>C</a:t>
            </a:r>
          </a:p>
        </p:txBody>
      </p:sp>
      <p:sp>
        <p:nvSpPr>
          <p:cNvPr id="25" name="TextBox 25"/>
          <p:cNvSpPr txBox="1"/>
          <p:nvPr/>
        </p:nvSpPr>
        <p:spPr>
          <a:xfrm>
            <a:off x="10278361" y="1608858"/>
            <a:ext cx="6750318" cy="931715"/>
          </a:xfrm>
          <a:prstGeom prst="rect">
            <a:avLst/>
          </a:prstGeom>
        </p:spPr>
        <p:txBody>
          <a:bodyPr lIns="0" tIns="0" rIns="0" bIns="0" rtlCol="0" anchor="t">
            <a:spAutoFit/>
          </a:bodyPr>
          <a:lstStyle/>
          <a:p>
            <a:pPr algn="l">
              <a:lnSpc>
                <a:spcPts val="2891"/>
              </a:lnSpc>
              <a:spcBef>
                <a:spcPct val="0"/>
              </a:spcBef>
            </a:pPr>
            <a:r>
              <a:rPr lang="en-US" sz="2065">
                <a:solidFill>
                  <a:srgbClr val="575756"/>
                </a:solidFill>
                <a:latin typeface="Varela Round"/>
                <a:ea typeface="Varela Round"/>
                <a:cs typeface="Varela Round"/>
                <a:sym typeface="Varela Round"/>
              </a:rPr>
              <a:t>Count your breaths: </a:t>
            </a:r>
          </a:p>
          <a:p>
            <a:pPr algn="l">
              <a:lnSpc>
                <a:spcPts val="2313"/>
              </a:lnSpc>
              <a:spcBef>
                <a:spcPct val="0"/>
              </a:spcBef>
            </a:pPr>
            <a:r>
              <a:rPr lang="en-US" sz="1652">
                <a:solidFill>
                  <a:srgbClr val="6A7883"/>
                </a:solidFill>
                <a:latin typeface="Varela Round"/>
                <a:ea typeface="Varela Round"/>
                <a:cs typeface="Varela Round"/>
                <a:sym typeface="Varela Round"/>
              </a:rPr>
              <a:t>Take a minute to focus on your breathing. Slow, deep breaths can help you notice how your body feels.</a:t>
            </a:r>
          </a:p>
        </p:txBody>
      </p:sp>
      <p:sp>
        <p:nvSpPr>
          <p:cNvPr id="26" name="TextBox 26"/>
          <p:cNvSpPr txBox="1"/>
          <p:nvPr/>
        </p:nvSpPr>
        <p:spPr>
          <a:xfrm>
            <a:off x="9078451" y="3135581"/>
            <a:ext cx="632406" cy="1455989"/>
          </a:xfrm>
          <a:prstGeom prst="rect">
            <a:avLst/>
          </a:prstGeom>
        </p:spPr>
        <p:txBody>
          <a:bodyPr lIns="0" tIns="0" rIns="0" bIns="0" rtlCol="0" anchor="t">
            <a:spAutoFit/>
          </a:bodyPr>
          <a:lstStyle/>
          <a:p>
            <a:pPr algn="ctr">
              <a:lnSpc>
                <a:spcPts val="11117"/>
              </a:lnSpc>
            </a:pPr>
            <a:r>
              <a:rPr lang="en-US" sz="10199" spc="71">
                <a:solidFill>
                  <a:srgbClr val="3F7FD8"/>
                </a:solidFill>
                <a:latin typeface="TAN St. Canard"/>
                <a:ea typeface="TAN St. Canard"/>
                <a:cs typeface="TAN St. Canard"/>
                <a:sym typeface="TAN St. Canard"/>
              </a:rPr>
              <a:t>H</a:t>
            </a:r>
          </a:p>
        </p:txBody>
      </p:sp>
      <p:sp>
        <p:nvSpPr>
          <p:cNvPr id="27" name="TextBox 27"/>
          <p:cNvSpPr txBox="1"/>
          <p:nvPr/>
        </p:nvSpPr>
        <p:spPr>
          <a:xfrm>
            <a:off x="10277565" y="3164435"/>
            <a:ext cx="6981680" cy="931715"/>
          </a:xfrm>
          <a:prstGeom prst="rect">
            <a:avLst/>
          </a:prstGeom>
        </p:spPr>
        <p:txBody>
          <a:bodyPr lIns="0" tIns="0" rIns="0" bIns="0" rtlCol="0" anchor="t">
            <a:spAutoFit/>
          </a:bodyPr>
          <a:lstStyle/>
          <a:p>
            <a:pPr algn="l">
              <a:lnSpc>
                <a:spcPts val="2891"/>
              </a:lnSpc>
              <a:spcBef>
                <a:spcPct val="0"/>
              </a:spcBef>
            </a:pPr>
            <a:r>
              <a:rPr lang="en-US" sz="2065">
                <a:solidFill>
                  <a:srgbClr val="575756"/>
                </a:solidFill>
                <a:latin typeface="Varela Round"/>
                <a:ea typeface="Varela Round"/>
                <a:cs typeface="Varela Round"/>
                <a:sym typeface="Varela Round"/>
              </a:rPr>
              <a:t>How’s your mood?: </a:t>
            </a:r>
          </a:p>
          <a:p>
            <a:pPr algn="l">
              <a:lnSpc>
                <a:spcPts val="2313"/>
              </a:lnSpc>
              <a:spcBef>
                <a:spcPct val="0"/>
              </a:spcBef>
            </a:pPr>
            <a:r>
              <a:rPr lang="en-US" sz="1652">
                <a:solidFill>
                  <a:srgbClr val="6A7883"/>
                </a:solidFill>
                <a:latin typeface="Varela Round"/>
                <a:ea typeface="Varela Round"/>
                <a:cs typeface="Varela Round"/>
                <a:sym typeface="Varela Round"/>
              </a:rPr>
              <a:t>Pause and ask yourself how you’re feeling emotionally-  stressed, anxious, happy, or tired.</a:t>
            </a:r>
          </a:p>
        </p:txBody>
      </p:sp>
      <p:sp>
        <p:nvSpPr>
          <p:cNvPr id="28" name="TextBox 28"/>
          <p:cNvSpPr txBox="1"/>
          <p:nvPr/>
        </p:nvSpPr>
        <p:spPr>
          <a:xfrm>
            <a:off x="9078451" y="4691158"/>
            <a:ext cx="632406" cy="1455989"/>
          </a:xfrm>
          <a:prstGeom prst="rect">
            <a:avLst/>
          </a:prstGeom>
        </p:spPr>
        <p:txBody>
          <a:bodyPr lIns="0" tIns="0" rIns="0" bIns="0" rtlCol="0" anchor="t">
            <a:spAutoFit/>
          </a:bodyPr>
          <a:lstStyle/>
          <a:p>
            <a:pPr algn="ctr">
              <a:lnSpc>
                <a:spcPts val="11117"/>
              </a:lnSpc>
            </a:pPr>
            <a:r>
              <a:rPr lang="en-US" sz="10199" spc="71">
                <a:solidFill>
                  <a:srgbClr val="3F7FD8"/>
                </a:solidFill>
                <a:latin typeface="TAN St. Canard"/>
                <a:ea typeface="TAN St. Canard"/>
                <a:cs typeface="TAN St. Canard"/>
                <a:sym typeface="TAN St. Canard"/>
              </a:rPr>
              <a:t>E</a:t>
            </a:r>
          </a:p>
        </p:txBody>
      </p:sp>
      <p:sp>
        <p:nvSpPr>
          <p:cNvPr id="29" name="TextBox 29"/>
          <p:cNvSpPr txBox="1"/>
          <p:nvPr/>
        </p:nvSpPr>
        <p:spPr>
          <a:xfrm>
            <a:off x="10278415" y="4866491"/>
            <a:ext cx="6750318" cy="639964"/>
          </a:xfrm>
          <a:prstGeom prst="rect">
            <a:avLst/>
          </a:prstGeom>
        </p:spPr>
        <p:txBody>
          <a:bodyPr lIns="0" tIns="0" rIns="0" bIns="0" rtlCol="0" anchor="t">
            <a:spAutoFit/>
          </a:bodyPr>
          <a:lstStyle/>
          <a:p>
            <a:pPr algn="l">
              <a:lnSpc>
                <a:spcPts val="2891"/>
              </a:lnSpc>
              <a:spcBef>
                <a:spcPct val="0"/>
              </a:spcBef>
            </a:pPr>
            <a:r>
              <a:rPr lang="en-US" sz="2065">
                <a:solidFill>
                  <a:srgbClr val="575756"/>
                </a:solidFill>
                <a:latin typeface="Varela Round"/>
                <a:ea typeface="Varela Round"/>
                <a:cs typeface="Varela Round"/>
                <a:sym typeface="Varela Round"/>
              </a:rPr>
              <a:t>Energy check: </a:t>
            </a:r>
          </a:p>
          <a:p>
            <a:pPr algn="l">
              <a:lnSpc>
                <a:spcPts val="2317"/>
              </a:lnSpc>
              <a:spcBef>
                <a:spcPct val="0"/>
              </a:spcBef>
            </a:pPr>
            <a:r>
              <a:rPr lang="en-US" sz="1655">
                <a:solidFill>
                  <a:srgbClr val="6A7883"/>
                </a:solidFill>
                <a:latin typeface="Varela Round"/>
                <a:ea typeface="Varela Round"/>
                <a:cs typeface="Varela Round"/>
                <a:sym typeface="Varela Round"/>
              </a:rPr>
              <a:t>Notice your energy levels. Are you drained, restless, or calm?</a:t>
            </a:r>
          </a:p>
        </p:txBody>
      </p:sp>
      <p:sp>
        <p:nvSpPr>
          <p:cNvPr id="30" name="TextBox 30"/>
          <p:cNvSpPr txBox="1"/>
          <p:nvPr/>
        </p:nvSpPr>
        <p:spPr>
          <a:xfrm>
            <a:off x="9078397" y="6246734"/>
            <a:ext cx="632406" cy="1455989"/>
          </a:xfrm>
          <a:prstGeom prst="rect">
            <a:avLst/>
          </a:prstGeom>
        </p:spPr>
        <p:txBody>
          <a:bodyPr lIns="0" tIns="0" rIns="0" bIns="0" rtlCol="0" anchor="t">
            <a:spAutoFit/>
          </a:bodyPr>
          <a:lstStyle/>
          <a:p>
            <a:pPr algn="ctr">
              <a:lnSpc>
                <a:spcPts val="11117"/>
              </a:lnSpc>
            </a:pPr>
            <a:r>
              <a:rPr lang="en-US" sz="10199" spc="71">
                <a:solidFill>
                  <a:srgbClr val="3F7FD8"/>
                </a:solidFill>
                <a:latin typeface="TAN St. Canard"/>
                <a:ea typeface="TAN St. Canard"/>
                <a:cs typeface="TAN St. Canard"/>
                <a:sym typeface="TAN St. Canard"/>
              </a:rPr>
              <a:t>C</a:t>
            </a:r>
          </a:p>
        </p:txBody>
      </p:sp>
      <p:sp>
        <p:nvSpPr>
          <p:cNvPr id="31" name="TextBox 31"/>
          <p:cNvSpPr txBox="1"/>
          <p:nvPr/>
        </p:nvSpPr>
        <p:spPr>
          <a:xfrm>
            <a:off x="10277620" y="6275589"/>
            <a:ext cx="6750318" cy="922631"/>
          </a:xfrm>
          <a:prstGeom prst="rect">
            <a:avLst/>
          </a:prstGeom>
        </p:spPr>
        <p:txBody>
          <a:bodyPr lIns="0" tIns="0" rIns="0" bIns="0" rtlCol="0" anchor="t">
            <a:spAutoFit/>
          </a:bodyPr>
          <a:lstStyle/>
          <a:p>
            <a:pPr algn="l">
              <a:lnSpc>
                <a:spcPts val="2885"/>
              </a:lnSpc>
              <a:spcBef>
                <a:spcPct val="0"/>
              </a:spcBef>
            </a:pPr>
            <a:r>
              <a:rPr lang="en-US" sz="2061">
                <a:solidFill>
                  <a:srgbClr val="575756"/>
                </a:solidFill>
                <a:latin typeface="Varela Round"/>
                <a:ea typeface="Varela Round"/>
                <a:cs typeface="Varela Round"/>
                <a:sym typeface="Varela Round"/>
              </a:rPr>
              <a:t>Connections: </a:t>
            </a:r>
          </a:p>
          <a:p>
            <a:pPr algn="l">
              <a:lnSpc>
                <a:spcPts val="2317"/>
              </a:lnSpc>
              <a:spcBef>
                <a:spcPct val="0"/>
              </a:spcBef>
            </a:pPr>
            <a:r>
              <a:rPr lang="en-US" sz="1655">
                <a:solidFill>
                  <a:srgbClr val="6A7883"/>
                </a:solidFill>
                <a:latin typeface="Varela Round"/>
                <a:ea typeface="Varela Round"/>
                <a:cs typeface="Varela Round"/>
                <a:sym typeface="Varela Round"/>
              </a:rPr>
              <a:t>Think about the people around you. Who can you talk to if you need support?</a:t>
            </a:r>
          </a:p>
        </p:txBody>
      </p:sp>
      <p:sp>
        <p:nvSpPr>
          <p:cNvPr id="32" name="TextBox 32"/>
          <p:cNvSpPr txBox="1"/>
          <p:nvPr/>
        </p:nvSpPr>
        <p:spPr>
          <a:xfrm>
            <a:off x="9078506" y="7802311"/>
            <a:ext cx="632406" cy="1455989"/>
          </a:xfrm>
          <a:prstGeom prst="rect">
            <a:avLst/>
          </a:prstGeom>
        </p:spPr>
        <p:txBody>
          <a:bodyPr lIns="0" tIns="0" rIns="0" bIns="0" rtlCol="0" anchor="t">
            <a:spAutoFit/>
          </a:bodyPr>
          <a:lstStyle/>
          <a:p>
            <a:pPr algn="ctr">
              <a:lnSpc>
                <a:spcPts val="11117"/>
              </a:lnSpc>
            </a:pPr>
            <a:r>
              <a:rPr lang="en-US" sz="10199" spc="71">
                <a:solidFill>
                  <a:srgbClr val="3F7FD8"/>
                </a:solidFill>
                <a:latin typeface="TAN St. Canard"/>
                <a:ea typeface="TAN St. Canard"/>
                <a:cs typeface="TAN St. Canard"/>
                <a:sym typeface="TAN St. Canard"/>
              </a:rPr>
              <a:t>K</a:t>
            </a:r>
          </a:p>
        </p:txBody>
      </p:sp>
      <p:sp>
        <p:nvSpPr>
          <p:cNvPr id="33" name="TextBox 33"/>
          <p:cNvSpPr txBox="1"/>
          <p:nvPr/>
        </p:nvSpPr>
        <p:spPr>
          <a:xfrm>
            <a:off x="10277510" y="7831166"/>
            <a:ext cx="6981680" cy="922666"/>
          </a:xfrm>
          <a:prstGeom prst="rect">
            <a:avLst/>
          </a:prstGeom>
        </p:spPr>
        <p:txBody>
          <a:bodyPr lIns="0" tIns="0" rIns="0" bIns="0" rtlCol="0" anchor="t">
            <a:spAutoFit/>
          </a:bodyPr>
          <a:lstStyle/>
          <a:p>
            <a:pPr algn="l">
              <a:lnSpc>
                <a:spcPts val="2885"/>
              </a:lnSpc>
              <a:spcBef>
                <a:spcPct val="0"/>
              </a:spcBef>
            </a:pPr>
            <a:r>
              <a:rPr lang="en-US" sz="2061">
                <a:solidFill>
                  <a:srgbClr val="575756"/>
                </a:solidFill>
                <a:latin typeface="Varela Round"/>
                <a:ea typeface="Varela Round"/>
                <a:cs typeface="Varela Round"/>
                <a:sym typeface="Varela Round"/>
              </a:rPr>
              <a:t>Keep a note: </a:t>
            </a:r>
          </a:p>
          <a:p>
            <a:pPr algn="l">
              <a:lnSpc>
                <a:spcPts val="2313"/>
              </a:lnSpc>
              <a:spcBef>
                <a:spcPct val="0"/>
              </a:spcBef>
            </a:pPr>
            <a:r>
              <a:rPr lang="en-US" sz="1652">
                <a:solidFill>
                  <a:srgbClr val="6A7883"/>
                </a:solidFill>
                <a:latin typeface="Varela Round"/>
                <a:ea typeface="Varela Round"/>
                <a:cs typeface="Varela Round"/>
                <a:sym typeface="Varela Round"/>
              </a:rPr>
              <a:t>Write down what’s on your mind, even a few words, it helps get your thoughts out.</a:t>
            </a:r>
          </a:p>
        </p:txBody>
      </p:sp>
      <p:sp>
        <p:nvSpPr>
          <p:cNvPr id="34" name="TextBox 34"/>
          <p:cNvSpPr txBox="1"/>
          <p:nvPr/>
        </p:nvSpPr>
        <p:spPr>
          <a:xfrm>
            <a:off x="233629" y="9943906"/>
            <a:ext cx="1109523" cy="196336"/>
          </a:xfrm>
          <a:prstGeom prst="rect">
            <a:avLst/>
          </a:prstGeom>
        </p:spPr>
        <p:txBody>
          <a:bodyPr wrap="square" lIns="0" tIns="0" rIns="0" bIns="0" rtlCol="0" anchor="t">
            <a:spAutoFit/>
          </a:bodyPr>
          <a:lstStyle/>
          <a:p>
            <a:pPr algn="ctr">
              <a:lnSpc>
                <a:spcPts val="1628"/>
              </a:lnSpc>
            </a:pPr>
            <a:r>
              <a:rPr lang="en-US" sz="1162" dirty="0">
                <a:solidFill>
                  <a:srgbClr val="575756"/>
                </a:solidFill>
                <a:latin typeface="Varela Round"/>
                <a:ea typeface="Varela Round"/>
                <a:cs typeface="Varela Round"/>
                <a:sym typeface="Varela Round"/>
              </a:rPr>
              <a:t>©stem4org</a:t>
            </a:r>
          </a:p>
        </p:txBody>
      </p:sp>
      <p:grpSp>
        <p:nvGrpSpPr>
          <p:cNvPr id="35" name="Group 35"/>
          <p:cNvGrpSpPr/>
          <p:nvPr/>
        </p:nvGrpSpPr>
        <p:grpSpPr>
          <a:xfrm>
            <a:off x="0" y="212240"/>
            <a:ext cx="3738758" cy="1067070"/>
            <a:chOff x="0" y="0"/>
            <a:chExt cx="4985011" cy="1422761"/>
          </a:xfrm>
        </p:grpSpPr>
        <p:sp>
          <p:nvSpPr>
            <p:cNvPr id="36" name="Freeform 36"/>
            <p:cNvSpPr/>
            <p:nvPr/>
          </p:nvSpPr>
          <p:spPr>
            <a:xfrm>
              <a:off x="0" y="0"/>
              <a:ext cx="4985011" cy="1173025"/>
            </a:xfrm>
            <a:custGeom>
              <a:avLst/>
              <a:gdLst/>
              <a:ahLst/>
              <a:cxnLst/>
              <a:rect l="l" t="t" r="r" b="b"/>
              <a:pathLst>
                <a:path w="4985011" h="1173025">
                  <a:moveTo>
                    <a:pt x="0" y="0"/>
                  </a:moveTo>
                  <a:lnTo>
                    <a:pt x="4985011" y="0"/>
                  </a:lnTo>
                  <a:lnTo>
                    <a:pt x="4985011" y="1173025"/>
                  </a:lnTo>
                  <a:lnTo>
                    <a:pt x="0" y="1173025"/>
                  </a:lnTo>
                  <a:lnTo>
                    <a:pt x="0" y="0"/>
                  </a:lnTo>
                  <a:close/>
                </a:path>
              </a:pathLst>
            </a:custGeom>
            <a:blipFill>
              <a:blip r:embed="rId2"/>
              <a:stretch>
                <a:fillRect t="-50759" b="-73368"/>
              </a:stretch>
            </a:blipFill>
          </p:spPr>
          <p:txBody>
            <a:bodyPr/>
            <a:lstStyle/>
            <a:p>
              <a:endParaRPr lang="en-US"/>
            </a:p>
          </p:txBody>
        </p:sp>
        <p:sp>
          <p:nvSpPr>
            <p:cNvPr id="37" name="TextBox 37"/>
            <p:cNvSpPr txBox="1"/>
            <p:nvPr/>
          </p:nvSpPr>
          <p:spPr>
            <a:xfrm>
              <a:off x="1790869" y="1114301"/>
              <a:ext cx="1460331" cy="308460"/>
            </a:xfrm>
            <a:prstGeom prst="rect">
              <a:avLst/>
            </a:prstGeom>
          </p:spPr>
          <p:txBody>
            <a:bodyPr wrap="square" lIns="0" tIns="0" rIns="0" bIns="0" rtlCol="0" anchor="t">
              <a:spAutoFit/>
            </a:bodyPr>
            <a:lstStyle/>
            <a:p>
              <a:pPr algn="ctr">
                <a:lnSpc>
                  <a:spcPts val="1861"/>
                </a:lnSpc>
              </a:pPr>
              <a:r>
                <a:rPr lang="en-US" sz="1329" dirty="0">
                  <a:solidFill>
                    <a:srgbClr val="575756"/>
                  </a:solidFill>
                  <a:latin typeface="Varela Round"/>
                  <a:ea typeface="Varela Round"/>
                  <a:cs typeface="Varela Round"/>
                  <a:sym typeface="Varela Round"/>
                </a:rPr>
                <a:t>stem4.org.uk</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4F0"/>
        </a:solidFill>
        <a:effectLst/>
      </p:bgPr>
    </p:bg>
    <p:spTree>
      <p:nvGrpSpPr>
        <p:cNvPr id="1" name=""/>
        <p:cNvGrpSpPr/>
        <p:nvPr/>
      </p:nvGrpSpPr>
      <p:grpSpPr>
        <a:xfrm>
          <a:off x="0" y="0"/>
          <a:ext cx="0" cy="0"/>
          <a:chOff x="0" y="0"/>
          <a:chExt cx="0" cy="0"/>
        </a:xfrm>
      </p:grpSpPr>
      <p:grpSp>
        <p:nvGrpSpPr>
          <p:cNvPr id="2" name="Group 2"/>
          <p:cNvGrpSpPr/>
          <p:nvPr/>
        </p:nvGrpSpPr>
        <p:grpSpPr>
          <a:xfrm>
            <a:off x="14744700" y="8997950"/>
            <a:ext cx="2514600" cy="260350"/>
            <a:chOff x="0" y="0"/>
            <a:chExt cx="662281" cy="68570"/>
          </a:xfrm>
        </p:grpSpPr>
        <p:sp>
          <p:nvSpPr>
            <p:cNvPr id="3" name="Freeform 3"/>
            <p:cNvSpPr/>
            <p:nvPr/>
          </p:nvSpPr>
          <p:spPr>
            <a:xfrm>
              <a:off x="0" y="0"/>
              <a:ext cx="662281" cy="68570"/>
            </a:xfrm>
            <a:custGeom>
              <a:avLst/>
              <a:gdLst/>
              <a:ahLst/>
              <a:cxnLst/>
              <a:rect l="l" t="t" r="r" b="b"/>
              <a:pathLst>
                <a:path w="662281" h="68570">
                  <a:moveTo>
                    <a:pt x="0" y="0"/>
                  </a:moveTo>
                  <a:lnTo>
                    <a:pt x="662281" y="0"/>
                  </a:lnTo>
                  <a:lnTo>
                    <a:pt x="662281" y="68570"/>
                  </a:lnTo>
                  <a:lnTo>
                    <a:pt x="0" y="68570"/>
                  </a:lnTo>
                  <a:close/>
                </a:path>
              </a:pathLst>
            </a:custGeom>
            <a:solidFill>
              <a:srgbClr val="3F7ED8"/>
            </a:solidFill>
          </p:spPr>
          <p:txBody>
            <a:bodyPr/>
            <a:lstStyle/>
            <a:p>
              <a:endParaRPr lang="en-US"/>
            </a:p>
          </p:txBody>
        </p:sp>
        <p:sp>
          <p:nvSpPr>
            <p:cNvPr id="4" name="TextBox 4"/>
            <p:cNvSpPr txBox="1"/>
            <p:nvPr/>
          </p:nvSpPr>
          <p:spPr>
            <a:xfrm>
              <a:off x="0" y="-47625"/>
              <a:ext cx="662281" cy="11619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056797" y="806450"/>
            <a:ext cx="6294884" cy="8674100"/>
            <a:chOff x="0" y="0"/>
            <a:chExt cx="1657912" cy="2284537"/>
          </a:xfrm>
        </p:grpSpPr>
        <p:sp>
          <p:nvSpPr>
            <p:cNvPr id="6" name="Freeform 6"/>
            <p:cNvSpPr/>
            <p:nvPr/>
          </p:nvSpPr>
          <p:spPr>
            <a:xfrm>
              <a:off x="0" y="0"/>
              <a:ext cx="1657912" cy="2284537"/>
            </a:xfrm>
            <a:custGeom>
              <a:avLst/>
              <a:gdLst/>
              <a:ahLst/>
              <a:cxnLst/>
              <a:rect l="l" t="t" r="r" b="b"/>
              <a:pathLst>
                <a:path w="1657912" h="2284537">
                  <a:moveTo>
                    <a:pt x="62724" y="0"/>
                  </a:moveTo>
                  <a:lnTo>
                    <a:pt x="1595188" y="0"/>
                  </a:lnTo>
                  <a:cubicBezTo>
                    <a:pt x="1611824" y="0"/>
                    <a:pt x="1627778" y="6608"/>
                    <a:pt x="1639541" y="18371"/>
                  </a:cubicBezTo>
                  <a:cubicBezTo>
                    <a:pt x="1651304" y="30134"/>
                    <a:pt x="1657912" y="46088"/>
                    <a:pt x="1657912" y="62724"/>
                  </a:cubicBezTo>
                  <a:lnTo>
                    <a:pt x="1657912" y="2221813"/>
                  </a:lnTo>
                  <a:cubicBezTo>
                    <a:pt x="1657912" y="2256454"/>
                    <a:pt x="1629830" y="2284537"/>
                    <a:pt x="1595188" y="2284537"/>
                  </a:cubicBezTo>
                  <a:lnTo>
                    <a:pt x="62724" y="2284537"/>
                  </a:lnTo>
                  <a:cubicBezTo>
                    <a:pt x="46088" y="2284537"/>
                    <a:pt x="30134" y="2277928"/>
                    <a:pt x="18371" y="2266165"/>
                  </a:cubicBezTo>
                  <a:cubicBezTo>
                    <a:pt x="6608" y="2254403"/>
                    <a:pt x="0" y="2238448"/>
                    <a:pt x="0" y="2221813"/>
                  </a:cubicBezTo>
                  <a:lnTo>
                    <a:pt x="0" y="62724"/>
                  </a:lnTo>
                  <a:cubicBezTo>
                    <a:pt x="0" y="46088"/>
                    <a:pt x="6608" y="30134"/>
                    <a:pt x="18371" y="18371"/>
                  </a:cubicBezTo>
                  <a:cubicBezTo>
                    <a:pt x="30134" y="6608"/>
                    <a:pt x="46088" y="0"/>
                    <a:pt x="62724" y="0"/>
                  </a:cubicBezTo>
                  <a:close/>
                </a:path>
              </a:pathLst>
            </a:custGeom>
            <a:solidFill>
              <a:srgbClr val="3F7ED8"/>
            </a:solidFill>
          </p:spPr>
          <p:txBody>
            <a:bodyPr/>
            <a:lstStyle/>
            <a:p>
              <a:endParaRPr lang="en-US"/>
            </a:p>
          </p:txBody>
        </p:sp>
        <p:sp>
          <p:nvSpPr>
            <p:cNvPr id="7" name="TextBox 7"/>
            <p:cNvSpPr txBox="1"/>
            <p:nvPr/>
          </p:nvSpPr>
          <p:spPr>
            <a:xfrm>
              <a:off x="0" y="-47625"/>
              <a:ext cx="1657912" cy="2332162"/>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64643" y="3590092"/>
            <a:ext cx="7879303" cy="1227548"/>
            <a:chOff x="0" y="0"/>
            <a:chExt cx="2050487" cy="319454"/>
          </a:xfrm>
        </p:grpSpPr>
        <p:sp>
          <p:nvSpPr>
            <p:cNvPr id="9" name="Freeform 9"/>
            <p:cNvSpPr/>
            <p:nvPr/>
          </p:nvSpPr>
          <p:spPr>
            <a:xfrm>
              <a:off x="0" y="0"/>
              <a:ext cx="2050487" cy="319454"/>
            </a:xfrm>
            <a:custGeom>
              <a:avLst/>
              <a:gdLst/>
              <a:ahLst/>
              <a:cxnLst/>
              <a:rect l="l" t="t" r="r" b="b"/>
              <a:pathLst>
                <a:path w="2050487" h="319454">
                  <a:moveTo>
                    <a:pt x="36355" y="0"/>
                  </a:moveTo>
                  <a:lnTo>
                    <a:pt x="2014132" y="0"/>
                  </a:lnTo>
                  <a:cubicBezTo>
                    <a:pt x="2023774" y="0"/>
                    <a:pt x="2033021" y="3830"/>
                    <a:pt x="2039839" y="10648"/>
                  </a:cubicBezTo>
                  <a:cubicBezTo>
                    <a:pt x="2046657" y="17466"/>
                    <a:pt x="2050487" y="26713"/>
                    <a:pt x="2050487" y="36355"/>
                  </a:cubicBezTo>
                  <a:lnTo>
                    <a:pt x="2050487" y="283099"/>
                  </a:lnTo>
                  <a:cubicBezTo>
                    <a:pt x="2050487" y="303177"/>
                    <a:pt x="2034210" y="319454"/>
                    <a:pt x="2014132" y="319454"/>
                  </a:cubicBezTo>
                  <a:lnTo>
                    <a:pt x="36355" y="319454"/>
                  </a:lnTo>
                  <a:cubicBezTo>
                    <a:pt x="26713" y="319454"/>
                    <a:pt x="17466" y="315623"/>
                    <a:pt x="10648" y="308806"/>
                  </a:cubicBezTo>
                  <a:cubicBezTo>
                    <a:pt x="3830" y="301988"/>
                    <a:pt x="0" y="292741"/>
                    <a:pt x="0" y="283099"/>
                  </a:cubicBezTo>
                  <a:lnTo>
                    <a:pt x="0" y="36355"/>
                  </a:lnTo>
                  <a:cubicBezTo>
                    <a:pt x="0" y="26713"/>
                    <a:pt x="3830" y="17466"/>
                    <a:pt x="10648" y="10648"/>
                  </a:cubicBezTo>
                  <a:cubicBezTo>
                    <a:pt x="17466" y="3830"/>
                    <a:pt x="26713" y="0"/>
                    <a:pt x="36355" y="0"/>
                  </a:cubicBezTo>
                  <a:close/>
                </a:path>
              </a:pathLst>
            </a:custGeom>
            <a:solidFill>
              <a:srgbClr val="FEFEFE"/>
            </a:solidFill>
          </p:spPr>
          <p:txBody>
            <a:bodyPr/>
            <a:lstStyle/>
            <a:p>
              <a:endParaRPr lang="en-US"/>
            </a:p>
          </p:txBody>
        </p:sp>
        <p:sp>
          <p:nvSpPr>
            <p:cNvPr id="10" name="TextBox 10"/>
            <p:cNvSpPr txBox="1"/>
            <p:nvPr/>
          </p:nvSpPr>
          <p:spPr>
            <a:xfrm>
              <a:off x="0" y="-9525"/>
              <a:ext cx="2050487" cy="328979"/>
            </a:xfrm>
            <a:prstGeom prst="rect">
              <a:avLst/>
            </a:prstGeom>
          </p:spPr>
          <p:txBody>
            <a:bodyPr lIns="53680" tIns="53680" rIns="53680" bIns="53680" rtlCol="0" anchor="ctr"/>
            <a:lstStyle/>
            <a:p>
              <a:pPr algn="ctr">
                <a:lnSpc>
                  <a:spcPts val="1399"/>
                </a:lnSpc>
              </a:pPr>
              <a:endParaRPr/>
            </a:p>
          </p:txBody>
        </p:sp>
      </p:grpSp>
      <p:grpSp>
        <p:nvGrpSpPr>
          <p:cNvPr id="11" name="Group 11"/>
          <p:cNvGrpSpPr/>
          <p:nvPr/>
        </p:nvGrpSpPr>
        <p:grpSpPr>
          <a:xfrm>
            <a:off x="1264697" y="5145669"/>
            <a:ext cx="7879303" cy="1227548"/>
            <a:chOff x="0" y="0"/>
            <a:chExt cx="2050487" cy="319454"/>
          </a:xfrm>
        </p:grpSpPr>
        <p:sp>
          <p:nvSpPr>
            <p:cNvPr id="12" name="Freeform 12"/>
            <p:cNvSpPr/>
            <p:nvPr/>
          </p:nvSpPr>
          <p:spPr>
            <a:xfrm>
              <a:off x="0" y="0"/>
              <a:ext cx="2050487" cy="319454"/>
            </a:xfrm>
            <a:custGeom>
              <a:avLst/>
              <a:gdLst/>
              <a:ahLst/>
              <a:cxnLst/>
              <a:rect l="l" t="t" r="r" b="b"/>
              <a:pathLst>
                <a:path w="2050487" h="319454">
                  <a:moveTo>
                    <a:pt x="36355" y="0"/>
                  </a:moveTo>
                  <a:lnTo>
                    <a:pt x="2014132" y="0"/>
                  </a:lnTo>
                  <a:cubicBezTo>
                    <a:pt x="2023774" y="0"/>
                    <a:pt x="2033021" y="3830"/>
                    <a:pt x="2039839" y="10648"/>
                  </a:cubicBezTo>
                  <a:cubicBezTo>
                    <a:pt x="2046657" y="17466"/>
                    <a:pt x="2050487" y="26713"/>
                    <a:pt x="2050487" y="36355"/>
                  </a:cubicBezTo>
                  <a:lnTo>
                    <a:pt x="2050487" y="283099"/>
                  </a:lnTo>
                  <a:cubicBezTo>
                    <a:pt x="2050487" y="303177"/>
                    <a:pt x="2034210" y="319454"/>
                    <a:pt x="2014132" y="319454"/>
                  </a:cubicBezTo>
                  <a:lnTo>
                    <a:pt x="36355" y="319454"/>
                  </a:lnTo>
                  <a:cubicBezTo>
                    <a:pt x="26713" y="319454"/>
                    <a:pt x="17466" y="315623"/>
                    <a:pt x="10648" y="308806"/>
                  </a:cubicBezTo>
                  <a:cubicBezTo>
                    <a:pt x="3830" y="301988"/>
                    <a:pt x="0" y="292741"/>
                    <a:pt x="0" y="283099"/>
                  </a:cubicBezTo>
                  <a:lnTo>
                    <a:pt x="0" y="36355"/>
                  </a:lnTo>
                  <a:cubicBezTo>
                    <a:pt x="0" y="26713"/>
                    <a:pt x="3830" y="17466"/>
                    <a:pt x="10648" y="10648"/>
                  </a:cubicBezTo>
                  <a:cubicBezTo>
                    <a:pt x="17466" y="3830"/>
                    <a:pt x="26713" y="0"/>
                    <a:pt x="36355" y="0"/>
                  </a:cubicBezTo>
                  <a:close/>
                </a:path>
              </a:pathLst>
            </a:custGeom>
            <a:solidFill>
              <a:srgbClr val="FEFEFE"/>
            </a:solidFill>
          </p:spPr>
          <p:txBody>
            <a:bodyPr/>
            <a:lstStyle/>
            <a:p>
              <a:endParaRPr lang="en-US"/>
            </a:p>
          </p:txBody>
        </p:sp>
        <p:sp>
          <p:nvSpPr>
            <p:cNvPr id="13" name="TextBox 13"/>
            <p:cNvSpPr txBox="1"/>
            <p:nvPr/>
          </p:nvSpPr>
          <p:spPr>
            <a:xfrm>
              <a:off x="0" y="-9525"/>
              <a:ext cx="2050487" cy="328979"/>
            </a:xfrm>
            <a:prstGeom prst="rect">
              <a:avLst/>
            </a:prstGeom>
          </p:spPr>
          <p:txBody>
            <a:bodyPr lIns="53680" tIns="53680" rIns="53680" bIns="53680" rtlCol="0" anchor="ctr"/>
            <a:lstStyle/>
            <a:p>
              <a:pPr algn="ctr">
                <a:lnSpc>
                  <a:spcPts val="1399"/>
                </a:lnSpc>
              </a:pPr>
              <a:endParaRPr/>
            </a:p>
          </p:txBody>
        </p:sp>
      </p:grpSp>
      <p:sp>
        <p:nvSpPr>
          <p:cNvPr id="14" name="TextBox 14"/>
          <p:cNvSpPr txBox="1"/>
          <p:nvPr/>
        </p:nvSpPr>
        <p:spPr>
          <a:xfrm>
            <a:off x="963151" y="3685342"/>
            <a:ext cx="632406" cy="1455989"/>
          </a:xfrm>
          <a:prstGeom prst="rect">
            <a:avLst/>
          </a:prstGeom>
        </p:spPr>
        <p:txBody>
          <a:bodyPr lIns="0" tIns="0" rIns="0" bIns="0" rtlCol="0" anchor="t">
            <a:spAutoFit/>
          </a:bodyPr>
          <a:lstStyle/>
          <a:p>
            <a:pPr algn="ctr">
              <a:lnSpc>
                <a:spcPts val="11117"/>
              </a:lnSpc>
            </a:pPr>
            <a:r>
              <a:rPr lang="en-US" sz="10199" spc="71">
                <a:solidFill>
                  <a:srgbClr val="F59408"/>
                </a:solidFill>
                <a:latin typeface="TAN St. Canard"/>
                <a:ea typeface="TAN St. Canard"/>
                <a:cs typeface="TAN St. Canard"/>
                <a:sym typeface="TAN St. Canard"/>
              </a:rPr>
              <a:t>I</a:t>
            </a:r>
          </a:p>
        </p:txBody>
      </p:sp>
      <p:sp>
        <p:nvSpPr>
          <p:cNvPr id="15" name="TextBox 15"/>
          <p:cNvSpPr txBox="1"/>
          <p:nvPr/>
        </p:nvSpPr>
        <p:spPr>
          <a:xfrm>
            <a:off x="963097" y="5240919"/>
            <a:ext cx="632406" cy="1455989"/>
          </a:xfrm>
          <a:prstGeom prst="rect">
            <a:avLst/>
          </a:prstGeom>
        </p:spPr>
        <p:txBody>
          <a:bodyPr lIns="0" tIns="0" rIns="0" bIns="0" rtlCol="0" anchor="t">
            <a:spAutoFit/>
          </a:bodyPr>
          <a:lstStyle/>
          <a:p>
            <a:pPr algn="ctr">
              <a:lnSpc>
                <a:spcPts val="11117"/>
              </a:lnSpc>
            </a:pPr>
            <a:r>
              <a:rPr lang="en-US" sz="10199" spc="71">
                <a:solidFill>
                  <a:srgbClr val="F59408"/>
                </a:solidFill>
                <a:latin typeface="TAN St. Canard"/>
                <a:ea typeface="TAN St. Canard"/>
                <a:cs typeface="TAN St. Canard"/>
                <a:sym typeface="TAN St. Canard"/>
              </a:rPr>
              <a:t>N</a:t>
            </a:r>
          </a:p>
        </p:txBody>
      </p:sp>
      <p:sp>
        <p:nvSpPr>
          <p:cNvPr id="16" name="TextBox 16"/>
          <p:cNvSpPr txBox="1"/>
          <p:nvPr/>
        </p:nvSpPr>
        <p:spPr>
          <a:xfrm>
            <a:off x="2162320" y="5269773"/>
            <a:ext cx="6750318" cy="933814"/>
          </a:xfrm>
          <a:prstGeom prst="rect">
            <a:avLst/>
          </a:prstGeom>
        </p:spPr>
        <p:txBody>
          <a:bodyPr lIns="0" tIns="0" rIns="0" bIns="0" rtlCol="0" anchor="t">
            <a:spAutoFit/>
          </a:bodyPr>
          <a:lstStyle/>
          <a:p>
            <a:pPr algn="l">
              <a:lnSpc>
                <a:spcPts val="2885"/>
              </a:lnSpc>
              <a:spcBef>
                <a:spcPct val="0"/>
              </a:spcBef>
            </a:pPr>
            <a:r>
              <a:rPr lang="en-US" sz="2061">
                <a:solidFill>
                  <a:srgbClr val="575756"/>
                </a:solidFill>
                <a:latin typeface="Varela Round"/>
                <a:ea typeface="Varela Round"/>
                <a:cs typeface="Varela Round"/>
                <a:sym typeface="Varela Round"/>
              </a:rPr>
              <a:t>Next step: </a:t>
            </a:r>
          </a:p>
          <a:p>
            <a:pPr algn="l">
              <a:lnSpc>
                <a:spcPts val="2323"/>
              </a:lnSpc>
              <a:spcBef>
                <a:spcPct val="0"/>
              </a:spcBef>
            </a:pPr>
            <a:r>
              <a:rPr lang="en-US" sz="1659">
                <a:solidFill>
                  <a:srgbClr val="6A7883"/>
                </a:solidFill>
                <a:latin typeface="Varela Round"/>
                <a:ea typeface="Varela Round"/>
                <a:cs typeface="Varela Round"/>
                <a:sym typeface="Varela Round"/>
              </a:rPr>
              <a:t>Decide on one small action to support yourself, a walk, a chat with a mate, or using a coping strategy.</a:t>
            </a:r>
          </a:p>
        </p:txBody>
      </p:sp>
      <p:sp>
        <p:nvSpPr>
          <p:cNvPr id="17" name="TextBox 17"/>
          <p:cNvSpPr txBox="1"/>
          <p:nvPr/>
        </p:nvSpPr>
        <p:spPr>
          <a:xfrm>
            <a:off x="2162320" y="3713202"/>
            <a:ext cx="6627262" cy="933704"/>
          </a:xfrm>
          <a:prstGeom prst="rect">
            <a:avLst/>
          </a:prstGeom>
        </p:spPr>
        <p:txBody>
          <a:bodyPr lIns="0" tIns="0" rIns="0" bIns="0" rtlCol="0" anchor="t">
            <a:spAutoFit/>
          </a:bodyPr>
          <a:lstStyle/>
          <a:p>
            <a:pPr algn="l">
              <a:lnSpc>
                <a:spcPts val="2898"/>
              </a:lnSpc>
            </a:pPr>
            <a:r>
              <a:rPr lang="en-US" sz="2070">
                <a:solidFill>
                  <a:srgbClr val="575756"/>
                </a:solidFill>
                <a:latin typeface="Varela Round"/>
                <a:ea typeface="Varela Round"/>
                <a:cs typeface="Varela Round"/>
                <a:sym typeface="Varela Round"/>
              </a:rPr>
              <a:t>Identify triggers: </a:t>
            </a:r>
          </a:p>
          <a:p>
            <a:pPr algn="l">
              <a:lnSpc>
                <a:spcPts val="2323"/>
              </a:lnSpc>
              <a:spcBef>
                <a:spcPct val="0"/>
              </a:spcBef>
            </a:pPr>
            <a:r>
              <a:rPr lang="en-US" sz="1659">
                <a:solidFill>
                  <a:srgbClr val="6A7883"/>
                </a:solidFill>
                <a:latin typeface="Varela Round"/>
                <a:ea typeface="Varela Round"/>
                <a:cs typeface="Varela Round"/>
                <a:sym typeface="Varela Round"/>
              </a:rPr>
              <a:t>Spot situations or thoughts that make you anxious. Awareness is the first step to managing them.</a:t>
            </a:r>
          </a:p>
        </p:txBody>
      </p:sp>
      <p:sp>
        <p:nvSpPr>
          <p:cNvPr id="18" name="TextBox 18"/>
          <p:cNvSpPr txBox="1"/>
          <p:nvPr/>
        </p:nvSpPr>
        <p:spPr>
          <a:xfrm>
            <a:off x="11322039" y="4099091"/>
            <a:ext cx="5634574" cy="1802728"/>
          </a:xfrm>
          <a:prstGeom prst="rect">
            <a:avLst/>
          </a:prstGeom>
        </p:spPr>
        <p:txBody>
          <a:bodyPr lIns="0" tIns="0" rIns="0" bIns="0" rtlCol="0" anchor="t">
            <a:spAutoFit/>
          </a:bodyPr>
          <a:lstStyle/>
          <a:p>
            <a:pPr algn="r">
              <a:lnSpc>
                <a:spcPts val="7212"/>
              </a:lnSpc>
            </a:pPr>
            <a:r>
              <a:rPr lang="en-US" sz="5151">
                <a:solidFill>
                  <a:srgbClr val="575756"/>
                </a:solidFill>
                <a:latin typeface="Varela Round"/>
                <a:ea typeface="Varela Round"/>
                <a:cs typeface="Varela Round"/>
                <a:sym typeface="Varela Round"/>
              </a:rPr>
              <a:t>Dr Krause’s Tips</a:t>
            </a:r>
          </a:p>
          <a:p>
            <a:pPr algn="r">
              <a:lnSpc>
                <a:spcPts val="7212"/>
              </a:lnSpc>
            </a:pPr>
            <a:r>
              <a:rPr lang="en-US" sz="5151">
                <a:solidFill>
                  <a:srgbClr val="3F7FD8"/>
                </a:solidFill>
                <a:latin typeface="Varela Round"/>
                <a:ea typeface="Varela Round"/>
                <a:cs typeface="Varela Round"/>
                <a:sym typeface="Varela Round"/>
              </a:rPr>
              <a:t>C.H.E.C.K. I.N.</a:t>
            </a:r>
          </a:p>
        </p:txBody>
      </p:sp>
      <p:sp>
        <p:nvSpPr>
          <p:cNvPr id="19" name="TextBox 19"/>
          <p:cNvSpPr txBox="1"/>
          <p:nvPr/>
        </p:nvSpPr>
        <p:spPr>
          <a:xfrm>
            <a:off x="233629" y="9943906"/>
            <a:ext cx="1031014" cy="196336"/>
          </a:xfrm>
          <a:prstGeom prst="rect">
            <a:avLst/>
          </a:prstGeom>
        </p:spPr>
        <p:txBody>
          <a:bodyPr wrap="square" lIns="0" tIns="0" rIns="0" bIns="0" rtlCol="0" anchor="t">
            <a:spAutoFit/>
          </a:bodyPr>
          <a:lstStyle/>
          <a:p>
            <a:pPr algn="ctr">
              <a:lnSpc>
                <a:spcPts val="1628"/>
              </a:lnSpc>
            </a:pPr>
            <a:r>
              <a:rPr lang="en-US" sz="1162" dirty="0">
                <a:solidFill>
                  <a:srgbClr val="575756"/>
                </a:solidFill>
                <a:latin typeface="Varela Round"/>
                <a:ea typeface="Varela Round"/>
                <a:cs typeface="Varela Round"/>
                <a:sym typeface="Varela Round"/>
              </a:rPr>
              <a:t>©stem4org</a:t>
            </a:r>
          </a:p>
        </p:txBody>
      </p:sp>
      <p:grpSp>
        <p:nvGrpSpPr>
          <p:cNvPr id="20" name="Group 20"/>
          <p:cNvGrpSpPr/>
          <p:nvPr/>
        </p:nvGrpSpPr>
        <p:grpSpPr>
          <a:xfrm>
            <a:off x="14549242" y="212240"/>
            <a:ext cx="3738758" cy="1067070"/>
            <a:chOff x="0" y="0"/>
            <a:chExt cx="4985011" cy="1422761"/>
          </a:xfrm>
        </p:grpSpPr>
        <p:sp>
          <p:nvSpPr>
            <p:cNvPr id="21" name="Freeform 21"/>
            <p:cNvSpPr/>
            <p:nvPr/>
          </p:nvSpPr>
          <p:spPr>
            <a:xfrm>
              <a:off x="0" y="0"/>
              <a:ext cx="4985011" cy="1173025"/>
            </a:xfrm>
            <a:custGeom>
              <a:avLst/>
              <a:gdLst/>
              <a:ahLst/>
              <a:cxnLst/>
              <a:rect l="l" t="t" r="r" b="b"/>
              <a:pathLst>
                <a:path w="4985011" h="1173025">
                  <a:moveTo>
                    <a:pt x="0" y="0"/>
                  </a:moveTo>
                  <a:lnTo>
                    <a:pt x="4985011" y="0"/>
                  </a:lnTo>
                  <a:lnTo>
                    <a:pt x="4985011" y="1173025"/>
                  </a:lnTo>
                  <a:lnTo>
                    <a:pt x="0" y="1173025"/>
                  </a:lnTo>
                  <a:lnTo>
                    <a:pt x="0" y="0"/>
                  </a:lnTo>
                  <a:close/>
                </a:path>
              </a:pathLst>
            </a:custGeom>
            <a:blipFill>
              <a:blip r:embed="rId2"/>
              <a:stretch>
                <a:fillRect t="-50759" b="-73368"/>
              </a:stretch>
            </a:blipFill>
          </p:spPr>
          <p:txBody>
            <a:bodyPr/>
            <a:lstStyle/>
            <a:p>
              <a:endParaRPr lang="en-US"/>
            </a:p>
          </p:txBody>
        </p:sp>
        <p:sp>
          <p:nvSpPr>
            <p:cNvPr id="22" name="TextBox 22"/>
            <p:cNvSpPr txBox="1"/>
            <p:nvPr/>
          </p:nvSpPr>
          <p:spPr>
            <a:xfrm>
              <a:off x="1790869" y="1114301"/>
              <a:ext cx="1822541" cy="308460"/>
            </a:xfrm>
            <a:prstGeom prst="rect">
              <a:avLst/>
            </a:prstGeom>
          </p:spPr>
          <p:txBody>
            <a:bodyPr wrap="square" lIns="0" tIns="0" rIns="0" bIns="0" rtlCol="0" anchor="t">
              <a:spAutoFit/>
            </a:bodyPr>
            <a:lstStyle/>
            <a:p>
              <a:pPr algn="ctr">
                <a:lnSpc>
                  <a:spcPts val="1861"/>
                </a:lnSpc>
              </a:pPr>
              <a:r>
                <a:rPr lang="en-US" sz="1329" dirty="0">
                  <a:solidFill>
                    <a:srgbClr val="575756"/>
                  </a:solidFill>
                  <a:latin typeface="Varela Round"/>
                  <a:ea typeface="Varela Round"/>
                  <a:cs typeface="Varela Round"/>
                  <a:sym typeface="Varela Round"/>
                </a:rPr>
                <a:t>stem4.org.uk</a:t>
              </a:r>
            </a:p>
          </p:txBody>
        </p:sp>
      </p:grpSp>
      <p:grpSp>
        <p:nvGrpSpPr>
          <p:cNvPr id="23" name="Group 23"/>
          <p:cNvGrpSpPr/>
          <p:nvPr/>
        </p:nvGrpSpPr>
        <p:grpSpPr>
          <a:xfrm>
            <a:off x="11526615" y="7781170"/>
            <a:ext cx="2514600" cy="260350"/>
            <a:chOff x="0" y="0"/>
            <a:chExt cx="662281" cy="68570"/>
          </a:xfrm>
        </p:grpSpPr>
        <p:sp>
          <p:nvSpPr>
            <p:cNvPr id="24" name="Freeform 24"/>
            <p:cNvSpPr/>
            <p:nvPr/>
          </p:nvSpPr>
          <p:spPr>
            <a:xfrm>
              <a:off x="0" y="0"/>
              <a:ext cx="662281" cy="68570"/>
            </a:xfrm>
            <a:custGeom>
              <a:avLst/>
              <a:gdLst/>
              <a:ahLst/>
              <a:cxnLst/>
              <a:rect l="l" t="t" r="r" b="b"/>
              <a:pathLst>
                <a:path w="662281" h="68570">
                  <a:moveTo>
                    <a:pt x="0" y="0"/>
                  </a:moveTo>
                  <a:lnTo>
                    <a:pt x="662281" y="0"/>
                  </a:lnTo>
                  <a:lnTo>
                    <a:pt x="662281" y="68570"/>
                  </a:lnTo>
                  <a:lnTo>
                    <a:pt x="0" y="68570"/>
                  </a:lnTo>
                  <a:close/>
                </a:path>
              </a:pathLst>
            </a:custGeom>
            <a:solidFill>
              <a:srgbClr val="3F7ED8"/>
            </a:solidFill>
          </p:spPr>
          <p:txBody>
            <a:bodyPr/>
            <a:lstStyle/>
            <a:p>
              <a:endParaRPr lang="en-US"/>
            </a:p>
          </p:txBody>
        </p:sp>
        <p:sp>
          <p:nvSpPr>
            <p:cNvPr id="25" name="TextBox 25"/>
            <p:cNvSpPr txBox="1"/>
            <p:nvPr/>
          </p:nvSpPr>
          <p:spPr>
            <a:xfrm>
              <a:off x="0" y="-47625"/>
              <a:ext cx="662281" cy="116195"/>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0441845" y="6629749"/>
            <a:ext cx="6361619" cy="1640270"/>
            <a:chOff x="0" y="0"/>
            <a:chExt cx="1675488" cy="432005"/>
          </a:xfrm>
        </p:grpSpPr>
        <p:sp>
          <p:nvSpPr>
            <p:cNvPr id="27" name="Freeform 27"/>
            <p:cNvSpPr/>
            <p:nvPr/>
          </p:nvSpPr>
          <p:spPr>
            <a:xfrm>
              <a:off x="0" y="0"/>
              <a:ext cx="1675488" cy="432005"/>
            </a:xfrm>
            <a:custGeom>
              <a:avLst/>
              <a:gdLst/>
              <a:ahLst/>
              <a:cxnLst/>
              <a:rect l="l" t="t" r="r" b="b"/>
              <a:pathLst>
                <a:path w="1675488" h="432005">
                  <a:moveTo>
                    <a:pt x="62066" y="0"/>
                  </a:moveTo>
                  <a:lnTo>
                    <a:pt x="1613423" y="0"/>
                  </a:lnTo>
                  <a:cubicBezTo>
                    <a:pt x="1629883" y="0"/>
                    <a:pt x="1645670" y="6539"/>
                    <a:pt x="1657310" y="18179"/>
                  </a:cubicBezTo>
                  <a:cubicBezTo>
                    <a:pt x="1668949" y="29818"/>
                    <a:pt x="1675488" y="45605"/>
                    <a:pt x="1675488" y="62066"/>
                  </a:cubicBezTo>
                  <a:lnTo>
                    <a:pt x="1675488" y="369940"/>
                  </a:lnTo>
                  <a:cubicBezTo>
                    <a:pt x="1675488" y="386401"/>
                    <a:pt x="1668949" y="402187"/>
                    <a:pt x="1657310" y="413827"/>
                  </a:cubicBezTo>
                  <a:cubicBezTo>
                    <a:pt x="1645670" y="425466"/>
                    <a:pt x="1629883" y="432005"/>
                    <a:pt x="1613423" y="432005"/>
                  </a:cubicBezTo>
                  <a:lnTo>
                    <a:pt x="62066" y="432005"/>
                  </a:lnTo>
                  <a:cubicBezTo>
                    <a:pt x="45605" y="432005"/>
                    <a:pt x="29818" y="425466"/>
                    <a:pt x="18179" y="413827"/>
                  </a:cubicBezTo>
                  <a:cubicBezTo>
                    <a:pt x="6539" y="402187"/>
                    <a:pt x="0" y="386401"/>
                    <a:pt x="0" y="369940"/>
                  </a:cubicBezTo>
                  <a:lnTo>
                    <a:pt x="0" y="62066"/>
                  </a:lnTo>
                  <a:cubicBezTo>
                    <a:pt x="0" y="45605"/>
                    <a:pt x="6539" y="29818"/>
                    <a:pt x="18179" y="18179"/>
                  </a:cubicBezTo>
                  <a:cubicBezTo>
                    <a:pt x="29818" y="6539"/>
                    <a:pt x="45605" y="0"/>
                    <a:pt x="62066" y="0"/>
                  </a:cubicBezTo>
                  <a:close/>
                </a:path>
              </a:pathLst>
            </a:custGeom>
            <a:solidFill>
              <a:srgbClr val="3F7ED8"/>
            </a:solidFill>
          </p:spPr>
          <p:txBody>
            <a:bodyPr/>
            <a:lstStyle/>
            <a:p>
              <a:endParaRPr lang="en-US"/>
            </a:p>
          </p:txBody>
        </p:sp>
        <p:sp>
          <p:nvSpPr>
            <p:cNvPr id="28" name="TextBox 28"/>
            <p:cNvSpPr txBox="1"/>
            <p:nvPr/>
          </p:nvSpPr>
          <p:spPr>
            <a:xfrm>
              <a:off x="0" y="-47625"/>
              <a:ext cx="1675488" cy="479630"/>
            </a:xfrm>
            <a:prstGeom prst="rect">
              <a:avLst/>
            </a:prstGeom>
          </p:spPr>
          <p:txBody>
            <a:bodyPr lIns="50800" tIns="50800" rIns="50800" bIns="50800" rtlCol="0" anchor="ctr"/>
            <a:lstStyle/>
            <a:p>
              <a:pPr algn="ctr">
                <a:lnSpc>
                  <a:spcPts val="2659"/>
                </a:lnSpc>
              </a:pPr>
              <a:endParaRPr/>
            </a:p>
          </p:txBody>
        </p:sp>
      </p:grpSp>
      <p:sp>
        <p:nvSpPr>
          <p:cNvPr id="29" name="Freeform 29"/>
          <p:cNvSpPr/>
          <p:nvPr/>
        </p:nvSpPr>
        <p:spPr>
          <a:xfrm>
            <a:off x="15317213" y="6684240"/>
            <a:ext cx="1639401" cy="1639401"/>
          </a:xfrm>
          <a:custGeom>
            <a:avLst/>
            <a:gdLst/>
            <a:ahLst/>
            <a:cxnLst/>
            <a:rect l="l" t="t" r="r" b="b"/>
            <a:pathLst>
              <a:path w="1639401" h="1639401">
                <a:moveTo>
                  <a:pt x="0" y="0"/>
                </a:moveTo>
                <a:lnTo>
                  <a:pt x="1639400" y="0"/>
                </a:lnTo>
                <a:lnTo>
                  <a:pt x="1639400" y="1639400"/>
                </a:lnTo>
                <a:lnTo>
                  <a:pt x="0" y="1639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0" name="Freeform 30"/>
          <p:cNvSpPr/>
          <p:nvPr/>
        </p:nvSpPr>
        <p:spPr>
          <a:xfrm>
            <a:off x="15193961" y="6509804"/>
            <a:ext cx="1762652" cy="1880162"/>
          </a:xfrm>
          <a:custGeom>
            <a:avLst/>
            <a:gdLst/>
            <a:ahLst/>
            <a:cxnLst/>
            <a:rect l="l" t="t" r="r" b="b"/>
            <a:pathLst>
              <a:path w="1762652" h="1880162">
                <a:moveTo>
                  <a:pt x="0" y="0"/>
                </a:moveTo>
                <a:lnTo>
                  <a:pt x="1762652" y="0"/>
                </a:lnTo>
                <a:lnTo>
                  <a:pt x="1762652" y="1880162"/>
                </a:lnTo>
                <a:lnTo>
                  <a:pt x="0" y="18801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1" name="TextBox 31"/>
          <p:cNvSpPr txBox="1"/>
          <p:nvPr/>
        </p:nvSpPr>
        <p:spPr>
          <a:xfrm>
            <a:off x="10818132" y="6779325"/>
            <a:ext cx="4463708" cy="1303020"/>
          </a:xfrm>
          <a:prstGeom prst="rect">
            <a:avLst/>
          </a:prstGeom>
        </p:spPr>
        <p:txBody>
          <a:bodyPr lIns="0" tIns="0" rIns="0" bIns="0" rtlCol="0" anchor="t">
            <a:spAutoFit/>
          </a:bodyPr>
          <a:lstStyle/>
          <a:p>
            <a:pPr algn="l">
              <a:lnSpc>
                <a:spcPts val="2939"/>
              </a:lnSpc>
            </a:pPr>
            <a:r>
              <a:rPr lang="en-US" sz="2099">
                <a:solidFill>
                  <a:srgbClr val="FEFEFE"/>
                </a:solidFill>
                <a:latin typeface="Varela Round"/>
                <a:ea typeface="Varela Round"/>
                <a:cs typeface="Varela Round"/>
                <a:sym typeface="Varela Round"/>
              </a:rPr>
              <a:t>Discussion prompt:</a:t>
            </a:r>
          </a:p>
          <a:p>
            <a:pPr algn="l">
              <a:lnSpc>
                <a:spcPts val="2520"/>
              </a:lnSpc>
            </a:pPr>
            <a:endParaRPr lang="en-US" sz="2099">
              <a:solidFill>
                <a:srgbClr val="FEFEFE"/>
              </a:solidFill>
              <a:latin typeface="Varela Round"/>
              <a:ea typeface="Varela Round"/>
              <a:cs typeface="Varela Round"/>
              <a:sym typeface="Varela Round"/>
            </a:endParaRPr>
          </a:p>
          <a:p>
            <a:pPr algn="l">
              <a:lnSpc>
                <a:spcPts val="2520"/>
              </a:lnSpc>
            </a:pPr>
            <a:r>
              <a:rPr lang="en-US" sz="1800">
                <a:solidFill>
                  <a:srgbClr val="FEFEFE"/>
                </a:solidFill>
                <a:latin typeface="Varela Round"/>
                <a:ea typeface="Varela Round"/>
                <a:cs typeface="Varela Round"/>
                <a:sym typeface="Varela Round"/>
              </a:rPr>
              <a:t>What small action will you do to support yourself?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4F0"/>
        </a:solidFill>
        <a:effectLst/>
      </p:bgPr>
    </p:bg>
    <p:spTree>
      <p:nvGrpSpPr>
        <p:cNvPr id="1" name=""/>
        <p:cNvGrpSpPr/>
        <p:nvPr/>
      </p:nvGrpSpPr>
      <p:grpSpPr>
        <a:xfrm>
          <a:off x="0" y="0"/>
          <a:ext cx="0" cy="0"/>
          <a:chOff x="0" y="0"/>
          <a:chExt cx="0" cy="0"/>
        </a:xfrm>
      </p:grpSpPr>
      <p:sp>
        <p:nvSpPr>
          <p:cNvPr id="2" name="TextBox 2"/>
          <p:cNvSpPr txBox="1"/>
          <p:nvPr/>
        </p:nvSpPr>
        <p:spPr>
          <a:xfrm>
            <a:off x="5676618" y="923925"/>
            <a:ext cx="6756386" cy="888365"/>
          </a:xfrm>
          <a:prstGeom prst="rect">
            <a:avLst/>
          </a:prstGeom>
        </p:spPr>
        <p:txBody>
          <a:bodyPr lIns="0" tIns="0" rIns="0" bIns="0" rtlCol="0" anchor="t">
            <a:spAutoFit/>
          </a:bodyPr>
          <a:lstStyle/>
          <a:p>
            <a:pPr algn="ctr">
              <a:lnSpc>
                <a:spcPts val="7210"/>
              </a:lnSpc>
            </a:pPr>
            <a:r>
              <a:rPr lang="en-US" sz="5150">
                <a:solidFill>
                  <a:srgbClr val="575756"/>
                </a:solidFill>
                <a:latin typeface="Varela Round"/>
                <a:ea typeface="Varela Round"/>
                <a:cs typeface="Varela Round"/>
                <a:sym typeface="Varela Round"/>
              </a:rPr>
              <a:t>Taking Action</a:t>
            </a:r>
          </a:p>
        </p:txBody>
      </p:sp>
      <p:sp>
        <p:nvSpPr>
          <p:cNvPr id="3" name="TextBox 3"/>
          <p:cNvSpPr txBox="1"/>
          <p:nvPr/>
        </p:nvSpPr>
        <p:spPr>
          <a:xfrm>
            <a:off x="5071087" y="2193294"/>
            <a:ext cx="8145827" cy="772293"/>
          </a:xfrm>
          <a:prstGeom prst="rect">
            <a:avLst/>
          </a:prstGeom>
        </p:spPr>
        <p:txBody>
          <a:bodyPr lIns="0" tIns="0" rIns="0" bIns="0" rtlCol="0" anchor="t">
            <a:spAutoFit/>
          </a:bodyPr>
          <a:lstStyle/>
          <a:p>
            <a:pPr marL="479248" lvl="1" indent="-239624" algn="l">
              <a:lnSpc>
                <a:spcPts val="3107"/>
              </a:lnSpc>
              <a:buFont typeface="Arial"/>
              <a:buChar char="•"/>
            </a:pPr>
            <a:r>
              <a:rPr lang="en-US" sz="2219">
                <a:solidFill>
                  <a:srgbClr val="575756"/>
                </a:solidFill>
                <a:latin typeface="Varela Round"/>
                <a:ea typeface="Varela Round"/>
                <a:cs typeface="Varela Round"/>
                <a:sym typeface="Varela Round"/>
              </a:rPr>
              <a:t>Check in with </a:t>
            </a:r>
            <a:r>
              <a:rPr lang="en-US" sz="2219">
                <a:solidFill>
                  <a:srgbClr val="3F7FD8"/>
                </a:solidFill>
                <a:latin typeface="Varela Round"/>
                <a:ea typeface="Varela Round"/>
                <a:cs typeface="Varela Round"/>
                <a:sym typeface="Varela Round"/>
              </a:rPr>
              <a:t>Body</a:t>
            </a:r>
            <a:r>
              <a:rPr lang="en-US" sz="2219">
                <a:solidFill>
                  <a:srgbClr val="575756"/>
                </a:solidFill>
                <a:latin typeface="Varela Round"/>
                <a:ea typeface="Varela Round"/>
                <a:cs typeface="Varela Round"/>
                <a:sym typeface="Varela Round"/>
              </a:rPr>
              <a:t>, </a:t>
            </a:r>
            <a:r>
              <a:rPr lang="en-US" sz="2219">
                <a:solidFill>
                  <a:srgbClr val="3F7FD8"/>
                </a:solidFill>
                <a:latin typeface="Varela Round"/>
                <a:ea typeface="Varela Round"/>
                <a:cs typeface="Varela Round"/>
                <a:sym typeface="Varela Round"/>
              </a:rPr>
              <a:t>Head</a:t>
            </a:r>
            <a:r>
              <a:rPr lang="en-US" sz="2219">
                <a:solidFill>
                  <a:srgbClr val="575756"/>
                </a:solidFill>
                <a:latin typeface="Varela Round"/>
                <a:ea typeface="Varela Round"/>
                <a:cs typeface="Varela Round"/>
                <a:sym typeface="Varela Round"/>
              </a:rPr>
              <a:t>, and </a:t>
            </a:r>
            <a:r>
              <a:rPr lang="en-US" sz="2219">
                <a:solidFill>
                  <a:srgbClr val="3F7FD8"/>
                </a:solidFill>
                <a:latin typeface="Varela Round"/>
                <a:ea typeface="Varela Round"/>
                <a:cs typeface="Varela Round"/>
                <a:sym typeface="Varela Round"/>
              </a:rPr>
              <a:t>Connections</a:t>
            </a:r>
          </a:p>
          <a:p>
            <a:pPr marL="479248" lvl="1" indent="-239624" algn="l">
              <a:lnSpc>
                <a:spcPts val="3107"/>
              </a:lnSpc>
              <a:spcBef>
                <a:spcPct val="0"/>
              </a:spcBef>
              <a:buFont typeface="Arial"/>
              <a:buChar char="•"/>
            </a:pPr>
            <a:r>
              <a:rPr lang="en-US" sz="2219">
                <a:solidFill>
                  <a:srgbClr val="575756"/>
                </a:solidFill>
                <a:latin typeface="Varela Round"/>
                <a:ea typeface="Varela Round"/>
                <a:cs typeface="Varela Round"/>
                <a:sym typeface="Varela Round"/>
              </a:rPr>
              <a:t>Simple strategies to support mental health:</a:t>
            </a:r>
          </a:p>
        </p:txBody>
      </p:sp>
      <p:sp>
        <p:nvSpPr>
          <p:cNvPr id="4" name="TextBox 4"/>
          <p:cNvSpPr txBox="1"/>
          <p:nvPr/>
        </p:nvSpPr>
        <p:spPr>
          <a:xfrm>
            <a:off x="233629" y="9943906"/>
            <a:ext cx="909371" cy="196336"/>
          </a:xfrm>
          <a:prstGeom prst="rect">
            <a:avLst/>
          </a:prstGeom>
        </p:spPr>
        <p:txBody>
          <a:bodyPr wrap="square" lIns="0" tIns="0" rIns="0" bIns="0" rtlCol="0" anchor="t">
            <a:spAutoFit/>
          </a:bodyPr>
          <a:lstStyle/>
          <a:p>
            <a:pPr algn="ctr">
              <a:lnSpc>
                <a:spcPts val="1628"/>
              </a:lnSpc>
            </a:pPr>
            <a:r>
              <a:rPr lang="en-US" sz="1162" dirty="0">
                <a:solidFill>
                  <a:srgbClr val="575756"/>
                </a:solidFill>
                <a:latin typeface="Varela Round"/>
                <a:ea typeface="Varela Round"/>
                <a:cs typeface="Varela Round"/>
                <a:sym typeface="Varela Round"/>
              </a:rPr>
              <a:t>©stem4org</a:t>
            </a:r>
          </a:p>
        </p:txBody>
      </p:sp>
      <p:grpSp>
        <p:nvGrpSpPr>
          <p:cNvPr id="5" name="Group 5"/>
          <p:cNvGrpSpPr/>
          <p:nvPr/>
        </p:nvGrpSpPr>
        <p:grpSpPr>
          <a:xfrm>
            <a:off x="0" y="212240"/>
            <a:ext cx="3738758" cy="1067070"/>
            <a:chOff x="0" y="0"/>
            <a:chExt cx="4985011" cy="1422761"/>
          </a:xfrm>
        </p:grpSpPr>
        <p:sp>
          <p:nvSpPr>
            <p:cNvPr id="6" name="Freeform 6"/>
            <p:cNvSpPr/>
            <p:nvPr/>
          </p:nvSpPr>
          <p:spPr>
            <a:xfrm>
              <a:off x="0" y="0"/>
              <a:ext cx="4985011" cy="1173025"/>
            </a:xfrm>
            <a:custGeom>
              <a:avLst/>
              <a:gdLst/>
              <a:ahLst/>
              <a:cxnLst/>
              <a:rect l="l" t="t" r="r" b="b"/>
              <a:pathLst>
                <a:path w="4985011" h="1173025">
                  <a:moveTo>
                    <a:pt x="0" y="0"/>
                  </a:moveTo>
                  <a:lnTo>
                    <a:pt x="4985011" y="0"/>
                  </a:lnTo>
                  <a:lnTo>
                    <a:pt x="4985011" y="1173025"/>
                  </a:lnTo>
                  <a:lnTo>
                    <a:pt x="0" y="1173025"/>
                  </a:lnTo>
                  <a:lnTo>
                    <a:pt x="0" y="0"/>
                  </a:lnTo>
                  <a:close/>
                </a:path>
              </a:pathLst>
            </a:custGeom>
            <a:blipFill>
              <a:blip r:embed="rId2"/>
              <a:stretch>
                <a:fillRect t="-50759" b="-73368"/>
              </a:stretch>
            </a:blipFill>
          </p:spPr>
          <p:txBody>
            <a:bodyPr/>
            <a:lstStyle/>
            <a:p>
              <a:endParaRPr lang="en-US"/>
            </a:p>
          </p:txBody>
        </p:sp>
        <p:sp>
          <p:nvSpPr>
            <p:cNvPr id="7" name="TextBox 7"/>
            <p:cNvSpPr txBox="1"/>
            <p:nvPr/>
          </p:nvSpPr>
          <p:spPr>
            <a:xfrm>
              <a:off x="1790869" y="1114301"/>
              <a:ext cx="1561931" cy="308460"/>
            </a:xfrm>
            <a:prstGeom prst="rect">
              <a:avLst/>
            </a:prstGeom>
          </p:spPr>
          <p:txBody>
            <a:bodyPr wrap="square" lIns="0" tIns="0" rIns="0" bIns="0" rtlCol="0" anchor="t">
              <a:spAutoFit/>
            </a:bodyPr>
            <a:lstStyle/>
            <a:p>
              <a:pPr algn="ctr">
                <a:lnSpc>
                  <a:spcPts val="1861"/>
                </a:lnSpc>
              </a:pPr>
              <a:r>
                <a:rPr lang="en-US" sz="1329" dirty="0">
                  <a:solidFill>
                    <a:srgbClr val="575756"/>
                  </a:solidFill>
                  <a:latin typeface="Varela Round"/>
                  <a:ea typeface="Varela Round"/>
                  <a:cs typeface="Varela Round"/>
                  <a:sym typeface="Varela Round"/>
                </a:rPr>
                <a:t>stem4.org.uk</a:t>
              </a:r>
            </a:p>
          </p:txBody>
        </p:sp>
      </p:grpSp>
      <p:grpSp>
        <p:nvGrpSpPr>
          <p:cNvPr id="8" name="Group 8"/>
          <p:cNvGrpSpPr/>
          <p:nvPr/>
        </p:nvGrpSpPr>
        <p:grpSpPr>
          <a:xfrm>
            <a:off x="533074" y="3718865"/>
            <a:ext cx="2960881" cy="2960544"/>
            <a:chOff x="0" y="0"/>
            <a:chExt cx="6350013" cy="6349289"/>
          </a:xfrm>
        </p:grpSpPr>
        <p:sp>
          <p:nvSpPr>
            <p:cNvPr id="9" name="Freeform 9"/>
            <p:cNvSpPr/>
            <p:nvPr/>
          </p:nvSpPr>
          <p:spPr>
            <a:xfrm>
              <a:off x="-95250" y="-95136"/>
              <a:ext cx="6540526" cy="6539573"/>
            </a:xfrm>
            <a:custGeom>
              <a:avLst/>
              <a:gdLst/>
              <a:ahLst/>
              <a:cxnLst/>
              <a:rect l="l" t="t" r="r" b="b"/>
              <a:pathLst>
                <a:path w="6540526" h="6539573">
                  <a:moveTo>
                    <a:pt x="5684545" y="1101865"/>
                  </a:moveTo>
                  <a:cubicBezTo>
                    <a:pt x="5560365"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8"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6"/>
                  </a:lnTo>
                  <a:cubicBezTo>
                    <a:pt x="631228" y="4637634"/>
                    <a:pt x="766077" y="4854448"/>
                    <a:pt x="766077" y="5102746"/>
                  </a:cubicBezTo>
                  <a:cubicBezTo>
                    <a:pt x="766077" y="5473269"/>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8" y="6354331"/>
                  </a:lnTo>
                  <a:cubicBezTo>
                    <a:pt x="3926408" y="6539573"/>
                    <a:pt x="4336695" y="6429617"/>
                    <a:pt x="4521988" y="6108764"/>
                  </a:cubicBezTo>
                  <a:cubicBezTo>
                    <a:pt x="4646130" y="5893765"/>
                    <a:pt x="4871314" y="5773446"/>
                    <a:pt x="5102962" y="5773280"/>
                  </a:cubicBezTo>
                  <a:lnTo>
                    <a:pt x="5102911" y="5773192"/>
                  </a:lnTo>
                  <a:cubicBezTo>
                    <a:pt x="5334559" y="5773027"/>
                    <a:pt x="5559781" y="5652707"/>
                    <a:pt x="5683885" y="5437708"/>
                  </a:cubicBezTo>
                  <a:cubicBezTo>
                    <a:pt x="5745010" y="5331854"/>
                    <a:pt x="5774017" y="5216233"/>
                    <a:pt x="5773890" y="5102213"/>
                  </a:cubicBezTo>
                  <a:lnTo>
                    <a:pt x="5773979" y="5102289"/>
                  </a:lnTo>
                  <a:cubicBezTo>
                    <a:pt x="5774182" y="4878845"/>
                    <a:pt x="5886145" y="4661357"/>
                    <a:pt x="6087059" y="4534827"/>
                  </a:cubicBezTo>
                  <a:cubicBezTo>
                    <a:pt x="6195365" y="4477880"/>
                    <a:pt x="6289358" y="4390619"/>
                    <a:pt x="6355029" y="4276865"/>
                  </a:cubicBezTo>
                  <a:cubicBezTo>
                    <a:pt x="6479223" y="4061752"/>
                    <a:pt x="6470777" y="3806571"/>
                    <a:pt x="6355118" y="3605886"/>
                  </a:cubicBezTo>
                  <a:lnTo>
                    <a:pt x="6355156" y="3605886"/>
                  </a:lnTo>
                  <a:cubicBezTo>
                    <a:pt x="6239535" y="3405201"/>
                    <a:pt x="6231077" y="3150019"/>
                    <a:pt x="6355245" y="2934970"/>
                  </a:cubicBezTo>
                  <a:cubicBezTo>
                    <a:pt x="6540526" y="2614079"/>
                    <a:pt x="6430569" y="2203831"/>
                    <a:pt x="6109678" y="2018551"/>
                  </a:cubicBezTo>
                  <a:lnTo>
                    <a:pt x="6109627" y="2018500"/>
                  </a:lnTo>
                  <a:lnTo>
                    <a:pt x="6109754" y="2018462"/>
                  </a:lnTo>
                  <a:cubicBezTo>
                    <a:pt x="5910847" y="1903375"/>
                    <a:pt x="5776557" y="1689088"/>
                    <a:pt x="5774436" y="1443266"/>
                  </a:cubicBezTo>
                  <a:cubicBezTo>
                    <a:pt x="5775604" y="1327265"/>
                    <a:pt x="5746686" y="1209536"/>
                    <a:pt x="5684545" y="1101865"/>
                  </a:cubicBezTo>
                </a:path>
              </a:pathLst>
            </a:custGeom>
            <a:blipFill>
              <a:blip r:embed="rId3"/>
              <a:stretch>
                <a:fillRect t="-12506" b="-12506"/>
              </a:stretch>
            </a:blipFill>
          </p:spPr>
          <p:txBody>
            <a:bodyPr/>
            <a:lstStyle/>
            <a:p>
              <a:endParaRPr lang="en-US"/>
            </a:p>
          </p:txBody>
        </p:sp>
      </p:grpSp>
      <p:sp>
        <p:nvSpPr>
          <p:cNvPr id="10" name="TextBox 10"/>
          <p:cNvSpPr txBox="1"/>
          <p:nvPr/>
        </p:nvSpPr>
        <p:spPr>
          <a:xfrm>
            <a:off x="175944" y="7193759"/>
            <a:ext cx="3675141" cy="1162975"/>
          </a:xfrm>
          <a:prstGeom prst="rect">
            <a:avLst/>
          </a:prstGeom>
        </p:spPr>
        <p:txBody>
          <a:bodyPr lIns="0" tIns="0" rIns="0" bIns="0" rtlCol="0" anchor="t">
            <a:spAutoFit/>
          </a:bodyPr>
          <a:lstStyle/>
          <a:p>
            <a:pPr algn="ctr">
              <a:lnSpc>
                <a:spcPts val="3107"/>
              </a:lnSpc>
              <a:spcBef>
                <a:spcPct val="0"/>
              </a:spcBef>
            </a:pPr>
            <a:r>
              <a:rPr lang="en-US" sz="2219">
                <a:solidFill>
                  <a:srgbClr val="575756"/>
                </a:solidFill>
                <a:latin typeface="Varela Round"/>
                <a:ea typeface="Varela Round"/>
                <a:cs typeface="Varela Round"/>
                <a:sym typeface="Varela Round"/>
              </a:rPr>
              <a:t>Use the Clear Fear app to help manage symptoms of anxiety and panic </a:t>
            </a:r>
          </a:p>
        </p:txBody>
      </p:sp>
      <p:grpSp>
        <p:nvGrpSpPr>
          <p:cNvPr id="11" name="Group 11"/>
          <p:cNvGrpSpPr/>
          <p:nvPr/>
        </p:nvGrpSpPr>
        <p:grpSpPr>
          <a:xfrm>
            <a:off x="5286731" y="3718865"/>
            <a:ext cx="2960881" cy="2960544"/>
            <a:chOff x="0" y="0"/>
            <a:chExt cx="6350013" cy="6349289"/>
          </a:xfrm>
        </p:grpSpPr>
        <p:sp>
          <p:nvSpPr>
            <p:cNvPr id="12" name="Freeform 12"/>
            <p:cNvSpPr/>
            <p:nvPr/>
          </p:nvSpPr>
          <p:spPr>
            <a:xfrm>
              <a:off x="-95250" y="-95136"/>
              <a:ext cx="6540526" cy="6539573"/>
            </a:xfrm>
            <a:custGeom>
              <a:avLst/>
              <a:gdLst/>
              <a:ahLst/>
              <a:cxnLst/>
              <a:rect l="l" t="t" r="r" b="b"/>
              <a:pathLst>
                <a:path w="6540526" h="6539573">
                  <a:moveTo>
                    <a:pt x="5684545" y="1101865"/>
                  </a:moveTo>
                  <a:cubicBezTo>
                    <a:pt x="5560365"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8"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6"/>
                  </a:lnTo>
                  <a:cubicBezTo>
                    <a:pt x="631228" y="4637634"/>
                    <a:pt x="766077" y="4854448"/>
                    <a:pt x="766077" y="5102746"/>
                  </a:cubicBezTo>
                  <a:cubicBezTo>
                    <a:pt x="766077" y="5473269"/>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8" y="6354331"/>
                  </a:lnTo>
                  <a:cubicBezTo>
                    <a:pt x="3926408" y="6539573"/>
                    <a:pt x="4336695" y="6429617"/>
                    <a:pt x="4521988" y="6108764"/>
                  </a:cubicBezTo>
                  <a:cubicBezTo>
                    <a:pt x="4646130" y="5893765"/>
                    <a:pt x="4871314" y="5773446"/>
                    <a:pt x="5102962" y="5773280"/>
                  </a:cubicBezTo>
                  <a:lnTo>
                    <a:pt x="5102911" y="5773192"/>
                  </a:lnTo>
                  <a:cubicBezTo>
                    <a:pt x="5334559" y="5773027"/>
                    <a:pt x="5559781" y="5652707"/>
                    <a:pt x="5683885" y="5437708"/>
                  </a:cubicBezTo>
                  <a:cubicBezTo>
                    <a:pt x="5745010" y="5331854"/>
                    <a:pt x="5774017" y="5216233"/>
                    <a:pt x="5773890" y="5102213"/>
                  </a:cubicBezTo>
                  <a:lnTo>
                    <a:pt x="5773979" y="5102289"/>
                  </a:lnTo>
                  <a:cubicBezTo>
                    <a:pt x="5774182" y="4878845"/>
                    <a:pt x="5886145" y="4661357"/>
                    <a:pt x="6087059" y="4534827"/>
                  </a:cubicBezTo>
                  <a:cubicBezTo>
                    <a:pt x="6195365" y="4477880"/>
                    <a:pt x="6289358" y="4390619"/>
                    <a:pt x="6355029" y="4276865"/>
                  </a:cubicBezTo>
                  <a:cubicBezTo>
                    <a:pt x="6479223" y="4061752"/>
                    <a:pt x="6470777" y="3806571"/>
                    <a:pt x="6355118" y="3605886"/>
                  </a:cubicBezTo>
                  <a:lnTo>
                    <a:pt x="6355156" y="3605886"/>
                  </a:lnTo>
                  <a:cubicBezTo>
                    <a:pt x="6239535" y="3405201"/>
                    <a:pt x="6231077" y="3150019"/>
                    <a:pt x="6355245" y="2934970"/>
                  </a:cubicBezTo>
                  <a:cubicBezTo>
                    <a:pt x="6540526" y="2614079"/>
                    <a:pt x="6430569" y="2203831"/>
                    <a:pt x="6109678" y="2018551"/>
                  </a:cubicBezTo>
                  <a:lnTo>
                    <a:pt x="6109627" y="2018500"/>
                  </a:lnTo>
                  <a:lnTo>
                    <a:pt x="6109754" y="2018462"/>
                  </a:lnTo>
                  <a:cubicBezTo>
                    <a:pt x="5910847" y="1903375"/>
                    <a:pt x="5776557" y="1689088"/>
                    <a:pt x="5774436" y="1443266"/>
                  </a:cubicBezTo>
                  <a:cubicBezTo>
                    <a:pt x="5775604" y="1327265"/>
                    <a:pt x="5746686" y="1209536"/>
                    <a:pt x="5684545" y="1101865"/>
                  </a:cubicBezTo>
                </a:path>
              </a:pathLst>
            </a:custGeom>
            <a:blipFill>
              <a:blip r:embed="rId4"/>
              <a:stretch>
                <a:fillRect t="-12506" b="-12506"/>
              </a:stretch>
            </a:blipFill>
          </p:spPr>
          <p:txBody>
            <a:bodyPr/>
            <a:lstStyle/>
            <a:p>
              <a:endParaRPr lang="en-US"/>
            </a:p>
          </p:txBody>
        </p:sp>
      </p:grpSp>
      <p:sp>
        <p:nvSpPr>
          <p:cNvPr id="13" name="TextBox 13"/>
          <p:cNvSpPr txBox="1"/>
          <p:nvPr/>
        </p:nvSpPr>
        <p:spPr>
          <a:xfrm>
            <a:off x="4929601" y="7193759"/>
            <a:ext cx="3675141" cy="1944130"/>
          </a:xfrm>
          <a:prstGeom prst="rect">
            <a:avLst/>
          </a:prstGeom>
        </p:spPr>
        <p:txBody>
          <a:bodyPr lIns="0" tIns="0" rIns="0" bIns="0" rtlCol="0" anchor="t">
            <a:spAutoFit/>
          </a:bodyPr>
          <a:lstStyle/>
          <a:p>
            <a:pPr algn="ctr">
              <a:lnSpc>
                <a:spcPts val="3107"/>
              </a:lnSpc>
              <a:spcBef>
                <a:spcPct val="0"/>
              </a:spcBef>
            </a:pPr>
            <a:r>
              <a:rPr lang="en-US" sz="2219">
                <a:solidFill>
                  <a:srgbClr val="575756"/>
                </a:solidFill>
                <a:latin typeface="Varela Round"/>
                <a:ea typeface="Varela Round"/>
                <a:cs typeface="Varela Round"/>
                <a:sym typeface="Varela Round"/>
              </a:rPr>
              <a:t>Talk to a friend, family member, or teacher. Check out stem4’s ‘Asking for Help’ resource for tips and advice.</a:t>
            </a:r>
          </a:p>
        </p:txBody>
      </p:sp>
      <p:grpSp>
        <p:nvGrpSpPr>
          <p:cNvPr id="14" name="Group 14"/>
          <p:cNvGrpSpPr/>
          <p:nvPr/>
        </p:nvGrpSpPr>
        <p:grpSpPr>
          <a:xfrm>
            <a:off x="10040388" y="3718865"/>
            <a:ext cx="2960881" cy="2960544"/>
            <a:chOff x="0" y="0"/>
            <a:chExt cx="6350013" cy="6349289"/>
          </a:xfrm>
        </p:grpSpPr>
        <p:sp>
          <p:nvSpPr>
            <p:cNvPr id="15" name="Freeform 15"/>
            <p:cNvSpPr/>
            <p:nvPr/>
          </p:nvSpPr>
          <p:spPr>
            <a:xfrm>
              <a:off x="-95250" y="-95136"/>
              <a:ext cx="6540526" cy="6539573"/>
            </a:xfrm>
            <a:custGeom>
              <a:avLst/>
              <a:gdLst/>
              <a:ahLst/>
              <a:cxnLst/>
              <a:rect l="l" t="t" r="r" b="b"/>
              <a:pathLst>
                <a:path w="6540526" h="6539573">
                  <a:moveTo>
                    <a:pt x="5684545" y="1101865"/>
                  </a:moveTo>
                  <a:cubicBezTo>
                    <a:pt x="5560365"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8"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6"/>
                  </a:lnTo>
                  <a:cubicBezTo>
                    <a:pt x="631228" y="4637634"/>
                    <a:pt x="766077" y="4854448"/>
                    <a:pt x="766077" y="5102746"/>
                  </a:cubicBezTo>
                  <a:cubicBezTo>
                    <a:pt x="766077" y="5473269"/>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8" y="6354331"/>
                  </a:lnTo>
                  <a:cubicBezTo>
                    <a:pt x="3926408" y="6539573"/>
                    <a:pt x="4336695" y="6429617"/>
                    <a:pt x="4521988" y="6108764"/>
                  </a:cubicBezTo>
                  <a:cubicBezTo>
                    <a:pt x="4646130" y="5893765"/>
                    <a:pt x="4871314" y="5773446"/>
                    <a:pt x="5102962" y="5773280"/>
                  </a:cubicBezTo>
                  <a:lnTo>
                    <a:pt x="5102911" y="5773192"/>
                  </a:lnTo>
                  <a:cubicBezTo>
                    <a:pt x="5334559" y="5773027"/>
                    <a:pt x="5559781" y="5652707"/>
                    <a:pt x="5683885" y="5437708"/>
                  </a:cubicBezTo>
                  <a:cubicBezTo>
                    <a:pt x="5745010" y="5331854"/>
                    <a:pt x="5774017" y="5216233"/>
                    <a:pt x="5773890" y="5102213"/>
                  </a:cubicBezTo>
                  <a:lnTo>
                    <a:pt x="5773979" y="5102289"/>
                  </a:lnTo>
                  <a:cubicBezTo>
                    <a:pt x="5774182" y="4878845"/>
                    <a:pt x="5886145" y="4661357"/>
                    <a:pt x="6087059" y="4534827"/>
                  </a:cubicBezTo>
                  <a:cubicBezTo>
                    <a:pt x="6195365" y="4477880"/>
                    <a:pt x="6289358" y="4390619"/>
                    <a:pt x="6355029" y="4276865"/>
                  </a:cubicBezTo>
                  <a:cubicBezTo>
                    <a:pt x="6479223" y="4061752"/>
                    <a:pt x="6470777" y="3806571"/>
                    <a:pt x="6355118" y="3605886"/>
                  </a:cubicBezTo>
                  <a:lnTo>
                    <a:pt x="6355156" y="3605886"/>
                  </a:lnTo>
                  <a:cubicBezTo>
                    <a:pt x="6239535" y="3405201"/>
                    <a:pt x="6231077" y="3150019"/>
                    <a:pt x="6355245" y="2934970"/>
                  </a:cubicBezTo>
                  <a:cubicBezTo>
                    <a:pt x="6540526" y="2614079"/>
                    <a:pt x="6430569" y="2203831"/>
                    <a:pt x="6109678" y="2018551"/>
                  </a:cubicBezTo>
                  <a:lnTo>
                    <a:pt x="6109627" y="2018500"/>
                  </a:lnTo>
                  <a:lnTo>
                    <a:pt x="6109754" y="2018462"/>
                  </a:lnTo>
                  <a:cubicBezTo>
                    <a:pt x="5910847" y="1903375"/>
                    <a:pt x="5776557" y="1689088"/>
                    <a:pt x="5774436" y="1443266"/>
                  </a:cubicBezTo>
                  <a:cubicBezTo>
                    <a:pt x="5775604" y="1327265"/>
                    <a:pt x="5746686" y="1209536"/>
                    <a:pt x="5684545" y="1101865"/>
                  </a:cubicBezTo>
                </a:path>
              </a:pathLst>
            </a:custGeom>
            <a:blipFill>
              <a:blip r:embed="rId5"/>
              <a:stretch>
                <a:fillRect t="-12506" b="-12506"/>
              </a:stretch>
            </a:blipFill>
          </p:spPr>
          <p:txBody>
            <a:bodyPr/>
            <a:lstStyle/>
            <a:p>
              <a:endParaRPr lang="en-US"/>
            </a:p>
          </p:txBody>
        </p:sp>
      </p:grpSp>
      <p:sp>
        <p:nvSpPr>
          <p:cNvPr id="16" name="TextBox 16"/>
          <p:cNvSpPr txBox="1"/>
          <p:nvPr/>
        </p:nvSpPr>
        <p:spPr>
          <a:xfrm>
            <a:off x="9683258" y="7193759"/>
            <a:ext cx="3675141" cy="2725284"/>
          </a:xfrm>
          <a:prstGeom prst="rect">
            <a:avLst/>
          </a:prstGeom>
        </p:spPr>
        <p:txBody>
          <a:bodyPr lIns="0" tIns="0" rIns="0" bIns="0" rtlCol="0" anchor="t">
            <a:spAutoFit/>
          </a:bodyPr>
          <a:lstStyle/>
          <a:p>
            <a:pPr algn="ctr">
              <a:lnSpc>
                <a:spcPts val="3107"/>
              </a:lnSpc>
              <a:spcBef>
                <a:spcPct val="0"/>
              </a:spcBef>
            </a:pPr>
            <a:r>
              <a:rPr lang="en-US" sz="2219">
                <a:solidFill>
                  <a:srgbClr val="575756"/>
                </a:solidFill>
                <a:latin typeface="Varela Round"/>
                <a:ea typeface="Varela Round"/>
                <a:cs typeface="Varela Round"/>
                <a:sym typeface="Varela Round"/>
              </a:rPr>
              <a:t>Try a breathing or grounding exercise, such as ones on the Clear Fear app, to help calm your body and manage the physical feelings that come with anxiety.</a:t>
            </a:r>
          </a:p>
        </p:txBody>
      </p:sp>
      <p:sp>
        <p:nvSpPr>
          <p:cNvPr id="17" name="TextBox 17"/>
          <p:cNvSpPr txBox="1"/>
          <p:nvPr/>
        </p:nvSpPr>
        <p:spPr>
          <a:xfrm>
            <a:off x="14436915" y="7193759"/>
            <a:ext cx="3675141" cy="1944130"/>
          </a:xfrm>
          <a:prstGeom prst="rect">
            <a:avLst/>
          </a:prstGeom>
        </p:spPr>
        <p:txBody>
          <a:bodyPr lIns="0" tIns="0" rIns="0" bIns="0" rtlCol="0" anchor="t">
            <a:spAutoFit/>
          </a:bodyPr>
          <a:lstStyle/>
          <a:p>
            <a:pPr algn="ctr">
              <a:lnSpc>
                <a:spcPts val="3107"/>
              </a:lnSpc>
              <a:spcBef>
                <a:spcPct val="0"/>
              </a:spcBef>
            </a:pPr>
            <a:r>
              <a:rPr lang="en-US" sz="2219">
                <a:solidFill>
                  <a:srgbClr val="575756"/>
                </a:solidFill>
                <a:latin typeface="Varela Round"/>
                <a:ea typeface="Varela Round"/>
                <a:cs typeface="Varela Round"/>
                <a:sym typeface="Varela Round"/>
              </a:rPr>
              <a:t>Take a few minutes each day to pause, breathe, and refocus, small breaks can make a big difference in how you feel.</a:t>
            </a:r>
          </a:p>
        </p:txBody>
      </p:sp>
      <p:grpSp>
        <p:nvGrpSpPr>
          <p:cNvPr id="18" name="Group 18"/>
          <p:cNvGrpSpPr/>
          <p:nvPr/>
        </p:nvGrpSpPr>
        <p:grpSpPr>
          <a:xfrm>
            <a:off x="14794045" y="3718865"/>
            <a:ext cx="2960881" cy="2960544"/>
            <a:chOff x="0" y="0"/>
            <a:chExt cx="6350013" cy="6349289"/>
          </a:xfrm>
        </p:grpSpPr>
        <p:sp>
          <p:nvSpPr>
            <p:cNvPr id="19" name="Freeform 19"/>
            <p:cNvSpPr/>
            <p:nvPr/>
          </p:nvSpPr>
          <p:spPr>
            <a:xfrm>
              <a:off x="-95250" y="-95136"/>
              <a:ext cx="6540526" cy="6539573"/>
            </a:xfrm>
            <a:custGeom>
              <a:avLst/>
              <a:gdLst/>
              <a:ahLst/>
              <a:cxnLst/>
              <a:rect l="l" t="t" r="r" b="b"/>
              <a:pathLst>
                <a:path w="6540526" h="6539573">
                  <a:moveTo>
                    <a:pt x="5684545" y="1101865"/>
                  </a:moveTo>
                  <a:cubicBezTo>
                    <a:pt x="5560365"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8"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6"/>
                  </a:lnTo>
                  <a:cubicBezTo>
                    <a:pt x="631228" y="4637634"/>
                    <a:pt x="766077" y="4854448"/>
                    <a:pt x="766077" y="5102746"/>
                  </a:cubicBezTo>
                  <a:cubicBezTo>
                    <a:pt x="766077" y="5473269"/>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8" y="6354331"/>
                  </a:lnTo>
                  <a:cubicBezTo>
                    <a:pt x="3926408" y="6539573"/>
                    <a:pt x="4336695" y="6429617"/>
                    <a:pt x="4521988" y="6108764"/>
                  </a:cubicBezTo>
                  <a:cubicBezTo>
                    <a:pt x="4646130" y="5893765"/>
                    <a:pt x="4871314" y="5773446"/>
                    <a:pt x="5102962" y="5773280"/>
                  </a:cubicBezTo>
                  <a:lnTo>
                    <a:pt x="5102911" y="5773192"/>
                  </a:lnTo>
                  <a:cubicBezTo>
                    <a:pt x="5334559" y="5773027"/>
                    <a:pt x="5559781" y="5652707"/>
                    <a:pt x="5683885" y="5437708"/>
                  </a:cubicBezTo>
                  <a:cubicBezTo>
                    <a:pt x="5745010" y="5331854"/>
                    <a:pt x="5774017" y="5216233"/>
                    <a:pt x="5773890" y="5102213"/>
                  </a:cubicBezTo>
                  <a:lnTo>
                    <a:pt x="5773979" y="5102289"/>
                  </a:lnTo>
                  <a:cubicBezTo>
                    <a:pt x="5774182" y="4878845"/>
                    <a:pt x="5886145" y="4661357"/>
                    <a:pt x="6087059" y="4534827"/>
                  </a:cubicBezTo>
                  <a:cubicBezTo>
                    <a:pt x="6195365" y="4477880"/>
                    <a:pt x="6289358" y="4390619"/>
                    <a:pt x="6355029" y="4276865"/>
                  </a:cubicBezTo>
                  <a:cubicBezTo>
                    <a:pt x="6479223" y="4061752"/>
                    <a:pt x="6470777" y="3806571"/>
                    <a:pt x="6355118" y="3605886"/>
                  </a:cubicBezTo>
                  <a:lnTo>
                    <a:pt x="6355156" y="3605886"/>
                  </a:lnTo>
                  <a:cubicBezTo>
                    <a:pt x="6239535" y="3405201"/>
                    <a:pt x="6231077" y="3150019"/>
                    <a:pt x="6355245" y="2934970"/>
                  </a:cubicBezTo>
                  <a:cubicBezTo>
                    <a:pt x="6540526" y="2614079"/>
                    <a:pt x="6430569" y="2203831"/>
                    <a:pt x="6109678" y="2018551"/>
                  </a:cubicBezTo>
                  <a:lnTo>
                    <a:pt x="6109627" y="2018500"/>
                  </a:lnTo>
                  <a:lnTo>
                    <a:pt x="6109754" y="2018462"/>
                  </a:lnTo>
                  <a:cubicBezTo>
                    <a:pt x="5910847" y="1903375"/>
                    <a:pt x="5776557" y="1689088"/>
                    <a:pt x="5774436" y="1443266"/>
                  </a:cubicBezTo>
                  <a:cubicBezTo>
                    <a:pt x="5775604" y="1327265"/>
                    <a:pt x="5746686" y="1209536"/>
                    <a:pt x="5684545" y="1101865"/>
                  </a:cubicBezTo>
                </a:path>
              </a:pathLst>
            </a:custGeom>
            <a:blipFill>
              <a:blip r:embed="rId6"/>
              <a:stretch>
                <a:fillRect t="-12506" b="-12506"/>
              </a:stretch>
            </a:blipFill>
          </p:spPr>
          <p:txBody>
            <a:bodyPr/>
            <a:lstStyle/>
            <a:p>
              <a:endParaRPr lang="en-US"/>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762</Words>
  <Application>Microsoft Macintosh PowerPoint</Application>
  <PresentationFormat>Custom</PresentationFormat>
  <Paragraphs>112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TAN St. Canard</vt:lpstr>
      <vt:lpstr>Varela Round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Movember 2025 presentation</dc:title>
  <cp:lastModifiedBy>Zoe Peters</cp:lastModifiedBy>
  <cp:revision>2</cp:revision>
  <dcterms:created xsi:type="dcterms:W3CDTF">2006-08-16T00:00:00Z</dcterms:created>
  <dcterms:modified xsi:type="dcterms:W3CDTF">2025-10-13T13:58:36Z</dcterms:modified>
  <dc:identifier>DAG1ZvEUgwE</dc:identifier>
</cp:coreProperties>
</file>