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Varela Round" panose="020B0604020202020204" charset="-79"/>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WO4uD9iGeu58nuAmsZzJIONs7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1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21-follow-up-to-the-2017-surve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FROM stem4: Remember to only read the black writing and not the blue writing. Take a deep breath and enjoy yourself. Thank you for supporting positive mental health in teenagers. </a:t>
            </a: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r>
              <a:rPr lang="en-GB">
                <a:solidFill>
                  <a:schemeClr val="accent1"/>
                </a:solidFill>
              </a:rPr>
              <a:t>STUDENT SCRIPT – SLIDE 1 </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Welcome to our assembly on the charity stem4 – a charity that promotes positive mental health in teenagers and those who support them.  </a:t>
            </a:r>
            <a:endParaRPr/>
          </a:p>
          <a:p>
            <a:pPr marL="0" lvl="0" indent="0" algn="l" rtl="0">
              <a:spcBef>
                <a:spcPts val="0"/>
              </a:spcBef>
              <a:spcAft>
                <a:spcPts val="0"/>
              </a:spcAft>
              <a:buNone/>
            </a:pPr>
            <a:r>
              <a:rPr lang="en-GB"/>
              <a:t>We attended a stem4 student conference and are excited to share stem4’s mission with you today. </a:t>
            </a:r>
            <a:endParaRPr/>
          </a:p>
        </p:txBody>
      </p:sp>
      <p:sp>
        <p:nvSpPr>
          <p:cNvPr id="85" name="Google Shape;8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11 </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Tip 3: </a:t>
            </a:r>
            <a:r>
              <a:rPr lang="en-GB" sz="1200" b="0" i="0" u="none" strike="noStrike">
                <a:solidFill>
                  <a:schemeClr val="dk1"/>
                </a:solidFill>
                <a:latin typeface="Calibri"/>
                <a:ea typeface="Calibri"/>
                <a:cs typeface="Calibri"/>
                <a:sym typeface="Calibri"/>
              </a:rPr>
              <a:t>Offer to support them by finding useful information. Offer to accompany them to see a trusted adult that may be able to help. </a:t>
            </a:r>
            <a:endParaRPr b="0"/>
          </a:p>
          <a:p>
            <a:pPr marL="0" lvl="0" indent="0" algn="l" rtl="0">
              <a:spcBef>
                <a:spcPts val="0"/>
              </a:spcBef>
              <a:spcAft>
                <a:spcPts val="0"/>
              </a:spcAft>
              <a:buNone/>
            </a:pPr>
            <a:br>
              <a:rPr lang="en-GB" b="0"/>
            </a:br>
            <a:r>
              <a:rPr lang="en-GB" sz="1200" b="0" i="0" u="none" strike="noStrike">
                <a:solidFill>
                  <a:schemeClr val="dk1"/>
                </a:solidFill>
                <a:latin typeface="Calibri"/>
                <a:ea typeface="Calibri"/>
                <a:cs typeface="Calibri"/>
                <a:sym typeface="Calibri"/>
              </a:rPr>
              <a:t>You could say, ‘Would you like me to come with you to see (a teacher you know they can talk to)? Have you seen these useful helplines on the stem4 webpage?’ </a:t>
            </a:r>
            <a:endParaRPr b="0"/>
          </a:p>
          <a:p>
            <a:pPr marL="0" lvl="0" indent="0" algn="l" rtl="0">
              <a:spcBef>
                <a:spcPts val="0"/>
              </a:spcBef>
              <a:spcAft>
                <a:spcPts val="0"/>
              </a:spcAft>
              <a:buNone/>
            </a:pPr>
            <a:br>
              <a:rPr lang="en-GB" b="0"/>
            </a:br>
            <a:endParaRPr/>
          </a:p>
        </p:txBody>
      </p:sp>
      <p:sp>
        <p:nvSpPr>
          <p:cNvPr id="186" name="Google Shape;18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10</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Tip 2: </a:t>
            </a:r>
            <a:r>
              <a:rPr lang="en-GB" sz="1200" b="0" i="0" u="none" strike="noStrike">
                <a:solidFill>
                  <a:schemeClr val="dk1"/>
                </a:solidFill>
                <a:latin typeface="Calibri"/>
                <a:ea typeface="Calibri"/>
                <a:cs typeface="Calibri"/>
                <a:sym typeface="Calibri"/>
              </a:rPr>
              <a:t>Tell your friend that you are worried about them and encourage </a:t>
            </a:r>
            <a:r>
              <a:rPr lang="en-GB" sz="1200" b="1" i="0" u="none" strike="noStrike">
                <a:solidFill>
                  <a:schemeClr val="dk1"/>
                </a:solidFill>
                <a:latin typeface="Calibri"/>
                <a:ea typeface="Calibri"/>
                <a:cs typeface="Calibri"/>
                <a:sym typeface="Calibri"/>
              </a:rPr>
              <a:t>them</a:t>
            </a:r>
            <a:r>
              <a:rPr lang="en-GB" sz="1200" b="0" i="0" u="none" strike="noStrike">
                <a:solidFill>
                  <a:schemeClr val="dk1"/>
                </a:solidFill>
                <a:latin typeface="Calibri"/>
                <a:ea typeface="Calibri"/>
                <a:cs typeface="Calibri"/>
                <a:sym typeface="Calibri"/>
              </a:rPr>
              <a:t> to tell a responsible adult who can help access further support. You might need to suggest who that person could be, such as their parent/carer, a teacher, a school counsellor or peer counsellor, school nurse. </a:t>
            </a:r>
            <a:endParaRPr b="0"/>
          </a:p>
          <a:p>
            <a:pPr marL="0" lvl="0" indent="0" algn="l" rtl="0">
              <a:spcBef>
                <a:spcPts val="0"/>
              </a:spcBef>
              <a:spcAft>
                <a:spcPts val="0"/>
              </a:spcAft>
              <a:buNone/>
            </a:pPr>
            <a:br>
              <a:rPr lang="en-GB" b="0"/>
            </a:br>
            <a:r>
              <a:rPr lang="en-GB" sz="1200" b="0" i="0" u="none" strike="noStrike">
                <a:solidFill>
                  <a:schemeClr val="dk1"/>
                </a:solidFill>
                <a:latin typeface="Calibri"/>
                <a:ea typeface="Calibri"/>
                <a:cs typeface="Calibri"/>
                <a:sym typeface="Calibri"/>
              </a:rPr>
              <a:t>You could say, ‘Is there an adult you would like to talk to? Could you talk to your mum/dad/sibling/peer counsellor/teacher?’ </a:t>
            </a:r>
            <a:endParaRPr b="0"/>
          </a:p>
          <a:p>
            <a:pPr marL="0" lvl="0" indent="0" algn="l" rtl="0">
              <a:spcBef>
                <a:spcPts val="0"/>
              </a:spcBef>
              <a:spcAft>
                <a:spcPts val="0"/>
              </a:spcAft>
              <a:buNone/>
            </a:pPr>
            <a:br>
              <a:rPr lang="en-GB"/>
            </a:br>
            <a:endParaRPr/>
          </a:p>
        </p:txBody>
      </p:sp>
      <p:sp>
        <p:nvSpPr>
          <p:cNvPr id="202" name="Google Shape;2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12</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And lastly Tip 4: Look after yourself </a:t>
            </a:r>
            <a:endParaRPr/>
          </a:p>
          <a:p>
            <a:pPr marL="0" lvl="0" indent="0" algn="l" rtl="0">
              <a:spcBef>
                <a:spcPts val="0"/>
              </a:spcBef>
              <a:spcAft>
                <a:spcPts val="0"/>
              </a:spcAft>
              <a:buNone/>
            </a:pP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Don’t feel guilty and avoid being over-responsible. Supporting a friend is difficult and it affects our own emotional well-being. Only help where you can, it’s not your responsibility to ‘treat’ your friend, but it is your responsibility to be supportive. Make sure you take breaks when helping others, so that you can have some time to focus on yourself and relax. Take steps to talk to someone too if you feel it is getting you down. </a:t>
            </a:r>
            <a:endParaRPr b="0"/>
          </a:p>
          <a:p>
            <a:pPr marL="0" lvl="0" indent="0" algn="l" rtl="0">
              <a:spcBef>
                <a:spcPts val="0"/>
              </a:spcBef>
              <a:spcAft>
                <a:spcPts val="0"/>
              </a:spcAft>
              <a:buNone/>
            </a:pPr>
            <a:br>
              <a:rPr lang="en-GB"/>
            </a:br>
            <a:endParaRPr/>
          </a:p>
        </p:txBody>
      </p:sp>
      <p:sp>
        <p:nvSpPr>
          <p:cNvPr id="215" name="Google Shape;21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13 </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So what can we do here at our school to help each other, promote awareness of mental health and support positive mental health? </a:t>
            </a:r>
            <a:endParaRPr/>
          </a:p>
          <a:p>
            <a:pPr marL="0" lvl="0" indent="0" algn="l" rtl="0">
              <a:spcBef>
                <a:spcPts val="0"/>
              </a:spcBef>
              <a:spcAft>
                <a:spcPts val="0"/>
              </a:spcAft>
              <a:buNone/>
            </a:pPr>
            <a:endParaRPr/>
          </a:p>
          <a:p>
            <a:pPr marL="0" lvl="0" indent="0" algn="l" rtl="0">
              <a:spcBef>
                <a:spcPts val="0"/>
              </a:spcBef>
              <a:spcAft>
                <a:spcPts val="0"/>
              </a:spcAft>
              <a:buNone/>
            </a:pPr>
            <a:r>
              <a:rPr lang="en-GB"/>
              <a:t>We came up with these ideas at the stem4 conference: (Check with your teacher before you present to make sure these ideas are ok to put into practise) </a:t>
            </a:r>
            <a:endParaRPr/>
          </a:p>
          <a:p>
            <a:pPr marL="0" lvl="0" indent="0" algn="l" rtl="0">
              <a:spcBef>
                <a:spcPts val="0"/>
              </a:spcBef>
              <a:spcAft>
                <a:spcPts val="0"/>
              </a:spcAft>
              <a:buNone/>
            </a:pPr>
            <a:endParaRPr/>
          </a:p>
          <a:p>
            <a:pPr marL="0" lvl="0" indent="0" algn="l" rtl="0">
              <a:spcBef>
                <a:spcPts val="0"/>
              </a:spcBef>
              <a:spcAft>
                <a:spcPts val="0"/>
              </a:spcAft>
              <a:buNone/>
            </a:pPr>
            <a:r>
              <a:rPr lang="en-GB"/>
              <a:t>1. </a:t>
            </a:r>
            <a:endParaRPr/>
          </a:p>
          <a:p>
            <a:pPr marL="0" lvl="0" indent="0" algn="l" rtl="0">
              <a:spcBef>
                <a:spcPts val="0"/>
              </a:spcBef>
              <a:spcAft>
                <a:spcPts val="0"/>
              </a:spcAft>
              <a:buNone/>
            </a:pPr>
            <a:r>
              <a:rPr lang="en-GB"/>
              <a:t>2.</a:t>
            </a:r>
            <a:endParaRPr/>
          </a:p>
          <a:p>
            <a:pPr marL="0" lvl="0" indent="0" algn="l" rtl="0">
              <a:spcBef>
                <a:spcPts val="0"/>
              </a:spcBef>
              <a:spcAft>
                <a:spcPts val="0"/>
              </a:spcAft>
              <a:buNone/>
            </a:pPr>
            <a:r>
              <a:rPr lang="en-GB"/>
              <a:t>3.</a:t>
            </a:r>
            <a:endParaRPr/>
          </a:p>
          <a:p>
            <a:pPr marL="0" lvl="0" indent="0" algn="l" rtl="0">
              <a:spcBef>
                <a:spcPts val="0"/>
              </a:spcBef>
              <a:spcAft>
                <a:spcPts val="0"/>
              </a:spcAft>
              <a:buNone/>
            </a:pPr>
            <a:r>
              <a:rPr lang="en-GB"/>
              <a:t>4. </a:t>
            </a:r>
            <a:endParaRPr/>
          </a:p>
        </p:txBody>
      </p:sp>
      <p:sp>
        <p:nvSpPr>
          <p:cNvPr id="229" name="Google Shape;2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14</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If you are listening to this today and are struggling with your feelings, please reach out to someone. You can have a look at the stem4 website at stem4.org.uk  and their booklet on how to ask for help, and there are lots of charities that you can text to receive support like Shout, Kooth and Togetherall. </a:t>
            </a:r>
            <a:endParaRPr/>
          </a:p>
          <a:p>
            <a:pPr marL="0" lvl="0" indent="0" algn="l" rtl="0">
              <a:spcBef>
                <a:spcPts val="0"/>
              </a:spcBef>
              <a:spcAft>
                <a:spcPts val="0"/>
              </a:spcAft>
              <a:buNone/>
            </a:pPr>
            <a:endParaRPr/>
          </a:p>
          <a:p>
            <a:pPr marL="0" lvl="0" indent="0" algn="l" rtl="0">
              <a:spcBef>
                <a:spcPts val="0"/>
              </a:spcBef>
              <a:spcAft>
                <a:spcPts val="0"/>
              </a:spcAft>
              <a:buNone/>
            </a:pPr>
            <a:r>
              <a:rPr lang="en-GB"/>
              <a:t>At our school you can talk to: (List counsellors, teachers, friends, mental health ambassadors or anyone who you think is responsible and available in your school community)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8" name="Google Shape;23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15</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You are now all stem4 ambassadors – go out there, look after each other and join stem4’s mission to support positive mental health. </a:t>
            </a:r>
            <a:endParaRPr/>
          </a:p>
        </p:txBody>
      </p:sp>
      <p:sp>
        <p:nvSpPr>
          <p:cNvPr id="250" name="Google Shape;25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accent1"/>
                </a:solidFill>
              </a:rPr>
              <a:t>STUDENT SCRIPT – SLIDE 2 - The stem4 story</a:t>
            </a:r>
            <a:endParaRPr>
              <a:solidFill>
                <a:schemeClr val="accent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Nearly 11 years ago, a clinical psychologist called Dr Nihara Krause sat in her kitchen and worried. She worried about all the young people out there who, that very evening, were feeling sad, stressed, anxious and alone, and who didn’t know how to ask for help or who to turn to. </a:t>
            </a:r>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She knew that talking about mental health was often really difficult, that many people hadn’t heard about a lot of mental health conditions, and that the waiting lists to get professional help were really long. She knew that something needed to be done and so she started stem4. </a:t>
            </a:r>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400" u="sng">
              <a:solidFill>
                <a:schemeClr val="hlink"/>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accent1"/>
                </a:solidFill>
              </a:rPr>
              <a:t>STUDENT SCRIPT – SLIDE 3 </a:t>
            </a:r>
            <a:endParaRPr>
              <a:solidFill>
                <a:schemeClr val="accent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A survey completed by the NHS in 2017, showed that 1 in 9 young people had experienced a mental health disorder and another survey completed in  2021 showed that the number had increased to 1 in 6 young people between the ages of 5 and 16 years.</a:t>
            </a:r>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The pandemic has had an enormous impact on mental health with marked increases in eating and sleeping problems in young people. </a:t>
            </a:r>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accent1"/>
                </a:solidFill>
              </a:rPr>
              <a:t>DON’T READ ALOUD: </a:t>
            </a:r>
            <a:endParaRPr>
              <a:solidFill>
                <a:schemeClr val="accent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accent1"/>
                </a:solidFill>
              </a:rPr>
              <a:t>Evidence for the statistics above can be found here: </a:t>
            </a:r>
            <a:endParaRPr>
              <a:solidFill>
                <a:schemeClr val="accent1"/>
              </a:solidFill>
            </a:endParaRPr>
          </a:p>
          <a:p>
            <a:pPr marL="0" lvl="0" indent="0" algn="l" rtl="0">
              <a:lnSpc>
                <a:spcPct val="115000"/>
              </a:lnSpc>
              <a:spcBef>
                <a:spcPts val="1200"/>
              </a:spcBef>
              <a:spcAft>
                <a:spcPts val="0"/>
              </a:spcAft>
              <a:buClr>
                <a:schemeClr val="dk1"/>
              </a:buClr>
              <a:buSzPts val="1100"/>
              <a:buFont typeface="Arial"/>
              <a:buNone/>
            </a:pPr>
            <a:r>
              <a:rPr lang="en-GB" sz="1400" u="sng">
                <a:solidFill>
                  <a:schemeClr val="hlink"/>
                </a:solidFill>
                <a:latin typeface="Times New Roman"/>
                <a:ea typeface="Times New Roman"/>
                <a:cs typeface="Times New Roman"/>
                <a:sym typeface="Times New Roman"/>
                <a:hlinkClick r:id="rId3"/>
              </a:rPr>
              <a:t>https://digital.nhs.uk/data-and-information/publications/statistical/mental-health-of-children-and-young-people-in-england/2021-follow-up-to-the-2017-survey</a:t>
            </a:r>
            <a:endParaRPr sz="1400" u="sng">
              <a:solidFill>
                <a:schemeClr val="hlink"/>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solidFill>
                  <a:schemeClr val="accent1"/>
                </a:solidFill>
                <a:latin typeface="Calibri"/>
                <a:ea typeface="Calibri"/>
                <a:cs typeface="Calibri"/>
                <a:sym typeface="Calibri"/>
              </a:rPr>
              <a:t>STUDENT SCRIPT – SLIDE 4 </a:t>
            </a:r>
            <a:endParaRPr>
              <a:solidFill>
                <a:schemeClr val="accent1"/>
              </a:solidFill>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a:solidFill>
                  <a:schemeClr val="dk1"/>
                </a:solidFill>
                <a:latin typeface="Calibri"/>
                <a:ea typeface="Calibri"/>
                <a:cs typeface="Calibri"/>
                <a:sym typeface="Calibri"/>
              </a:rPr>
              <a:t>And so stem4 continues its mission to educate young people, their parents, teachers and health professionals on the early signs and symptoms of mental ill-health, so that there is early detection of mental ill health and prevention mental illness. </a:t>
            </a:r>
            <a:r>
              <a:rPr lang="en-GB">
                <a:solidFill>
                  <a:schemeClr val="dk1"/>
                </a:solidFill>
              </a:rPr>
              <a:t> </a:t>
            </a:r>
            <a:endParaRPr/>
          </a:p>
          <a:p>
            <a:pPr marL="0" lvl="0" indent="0" algn="l" rtl="0">
              <a:spcBef>
                <a:spcPts val="0"/>
              </a:spcBef>
              <a:spcAft>
                <a:spcPts val="0"/>
              </a:spcAft>
              <a:buNone/>
            </a:pPr>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5</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You might know stem4 through their website and free resources – or you might have heard about them in Tom Holland’s recent insta post but in order to create awareness of different mental health topics, they created a website, started running conferences, shared loads of information booklets and also created ‘Head Ed’ to help teachers share topics like anxiety, depression, stress, self-harm and eating disorders.</a:t>
            </a:r>
            <a:endParaRPr/>
          </a:p>
          <a:p>
            <a:pPr marL="0" lvl="0" indent="0" algn="l" rtl="0">
              <a:spcBef>
                <a:spcPts val="0"/>
              </a:spcBef>
              <a:spcAft>
                <a:spcPts val="0"/>
              </a:spcAft>
              <a:buNone/>
            </a:pPr>
            <a:endParaRPr/>
          </a:p>
          <a:p>
            <a:pPr marL="0" lvl="0" indent="0" algn="l" rtl="0">
              <a:spcBef>
                <a:spcPts val="0"/>
              </a:spcBef>
              <a:spcAft>
                <a:spcPts val="0"/>
              </a:spcAft>
              <a:buNone/>
            </a:pPr>
            <a:r>
              <a:rPr lang="en-GB"/>
              <a:t> </a:t>
            </a: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accent1"/>
                </a:solidFill>
              </a:rPr>
              <a:t>STUDENT SCRIPT – SLIDE 6 </a:t>
            </a:r>
            <a:endParaRPr>
              <a:solidFill>
                <a:schemeClr val="accent1"/>
              </a:solidFill>
            </a:endParaRPr>
          </a:p>
          <a:p>
            <a:pPr marL="0" lvl="0" indent="0" algn="l" rtl="0">
              <a:lnSpc>
                <a:spcPct val="115000"/>
              </a:lnSpc>
              <a:spcBef>
                <a:spcPts val="1200"/>
              </a:spcBef>
              <a:spcAft>
                <a:spcPts val="0"/>
              </a:spcAft>
              <a:buClr>
                <a:schemeClr val="dk1"/>
              </a:buClr>
              <a:buSzPts val="1100"/>
              <a:buFont typeface="Arial"/>
              <a:buNone/>
            </a:pPr>
            <a:r>
              <a:rPr lang="en-GB"/>
              <a:t>Even with a website and conferences, Dr Krause wanted to reach and help many, many more young people from all over the country, so she decided to create apps that could be downloaded for free by any young person who might need them. She designed them using her clinical expertise with input from young people like ourselves and also made sure that they met strict NHS criteria for safety and effectiveness. </a:t>
            </a:r>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 </a:t>
            </a:r>
            <a:endParaRPr/>
          </a:p>
          <a:p>
            <a:pPr marL="0" marR="0" lvl="0" indent="0" algn="l" rtl="0">
              <a:lnSpc>
                <a:spcPct val="115000"/>
              </a:lnSpc>
              <a:spcBef>
                <a:spcPts val="1200"/>
              </a:spcBef>
              <a:spcAft>
                <a:spcPts val="0"/>
              </a:spcAft>
              <a:buClr>
                <a:schemeClr val="dk1"/>
              </a:buClr>
              <a:buSzPts val="1100"/>
              <a:buFont typeface="Arial"/>
              <a:buNone/>
            </a:pPr>
            <a:r>
              <a:rPr lang="en-GB"/>
              <a:t>stem4’s first app is called Calm Harm. It helps young people manage or resist the urge to self-harm and has been downloaded over 2 million times worldwide.</a:t>
            </a:r>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Their second app is called Clear Fear. Clear Fear is a free app to help young people manage the symptoms of anxiety. </a:t>
            </a:r>
            <a:r>
              <a:rPr lang="en-GB"/>
              <a:t> It’s got lots of tips and useful exercises and with  exam season round the corner, could prove very useful.  </a:t>
            </a: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latin typeface="Calibri"/>
                <a:ea typeface="Calibri"/>
                <a:cs typeface="Calibri"/>
                <a:sym typeface="Calibri"/>
              </a:rPr>
              <a:t>Move Mood is a free app to help young people manage the behaviours associated with low mood or depression. </a:t>
            </a:r>
            <a:r>
              <a:rPr lang="en-GB">
                <a:latin typeface="Calibri"/>
                <a:ea typeface="Calibri"/>
                <a:cs typeface="Calibri"/>
                <a:sym typeface="Calibri"/>
              </a:rPr>
              <a:t>It’s also great to help motivate yourself through setting goals and targets. </a:t>
            </a:r>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a:t>And </a:t>
            </a:r>
            <a:r>
              <a:rPr lang="en-GB">
                <a:solidFill>
                  <a:schemeClr val="dk1"/>
                </a:solidFill>
              </a:rPr>
              <a:t>Combined Minds is a free app to help families and friends provide mental health support </a:t>
            </a:r>
            <a:r>
              <a:rPr lang="en-GB"/>
              <a:t>and at a time when services are stretched can prove very useful.</a:t>
            </a:r>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 </a:t>
            </a:r>
            <a:endParaRPr/>
          </a:p>
          <a:p>
            <a:pPr marL="0" lvl="0" indent="0" algn="l" rtl="0">
              <a:spcBef>
                <a:spcPts val="0"/>
              </a:spcBef>
              <a:spcAft>
                <a:spcPts val="0"/>
              </a:spcAft>
              <a:buNone/>
            </a:pPr>
            <a:endParaRPr/>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7</a:t>
            </a: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r>
              <a:rPr lang="en-GB"/>
              <a:t>stem4 is always busy working to find way to help more young people and research is currently being carried out on their new app called Worth Warrior, that is due to be released soon. The app will help young people who feel they have low self-worth, poor body image or early stage eating disorders.  </a:t>
            </a: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solidFill>
                  <a:schemeClr val="accent1"/>
                </a:solidFill>
              </a:rPr>
              <a:t>STUDENT SCRIPT – SLIDE 8</a:t>
            </a:r>
            <a:endParaRPr>
              <a:solidFill>
                <a:schemeClr val="accent1"/>
              </a:solidFill>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stem4 loves to support young people, their families, friends and teachers but they need our help to create awareness in our community.  </a:t>
            </a:r>
            <a:endParaRPr/>
          </a:p>
          <a:p>
            <a:pPr marL="0" lvl="0" indent="0" algn="l" rtl="0">
              <a:spcBef>
                <a:spcPts val="0"/>
              </a:spcBef>
              <a:spcAft>
                <a:spcPts val="0"/>
              </a:spcAft>
              <a:buClr>
                <a:schemeClr val="dk1"/>
              </a:buClr>
              <a:buSzPts val="1200"/>
              <a:buFont typeface="Calibri"/>
              <a:buNone/>
            </a:pPr>
            <a:r>
              <a:rPr lang="en-GB"/>
              <a:t>They need us all to be ambassadors for positive mental health and so they have shared some tips on how we can do this with our friends – the system is called ‘Friends Watch’ and it consists of 4 steps.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9 </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Tip 1: </a:t>
            </a:r>
            <a:r>
              <a:rPr lang="en-GB" sz="1200" b="0" i="0" u="none" strike="noStrike">
                <a:solidFill>
                  <a:schemeClr val="dk1"/>
                </a:solidFill>
                <a:latin typeface="Calibri"/>
                <a:ea typeface="Calibri"/>
                <a:cs typeface="Calibri"/>
                <a:sym typeface="Calibri"/>
              </a:rPr>
              <a:t>Find the right time and place to talk to your friend; listen but don’t criticise.</a:t>
            </a:r>
            <a:endParaRPr b="0"/>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Don’t directly mention the details of what you are concerned about but do say that you are concerned. Don’t offer confidentiality, you may need to tell a trusted adult that you are concerned about your friend and don’t be surprised if they are not willing to talk or listen. It may take time and gentle repetition. </a:t>
            </a:r>
            <a:endParaRPr b="0"/>
          </a:p>
          <a:p>
            <a:pPr marL="0" lvl="0" indent="0" algn="l" rtl="0">
              <a:spcBef>
                <a:spcPts val="0"/>
              </a:spcBef>
              <a:spcAft>
                <a:spcPts val="0"/>
              </a:spcAft>
              <a:buNone/>
            </a:pPr>
            <a:br>
              <a:rPr lang="en-GB" b="0"/>
            </a:br>
            <a:r>
              <a:rPr lang="en-GB" sz="1200" b="0" i="0" u="none" strike="noStrike">
                <a:solidFill>
                  <a:schemeClr val="dk1"/>
                </a:solidFill>
                <a:latin typeface="Calibri"/>
                <a:ea typeface="Calibri"/>
                <a:cs typeface="Calibri"/>
                <a:sym typeface="Calibri"/>
              </a:rPr>
              <a:t>You could say,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‘I am a little worried; I’ve noticed that you don’t seem yourself; Is there anything you would like to share with me?’ or if you ask if they are ok and they say ‘yes I’m fine’ then ask again ‘are you really ok?’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Often when people are given the opportunity to move past the first greeting, when it’s hard to start with being ‘heavy’, they are more comfortable with starting a proper conversation.</a:t>
            </a:r>
            <a:endParaRPr b="0"/>
          </a:p>
          <a:p>
            <a:pPr marL="0" lvl="0" indent="0" algn="l" rtl="0">
              <a:spcBef>
                <a:spcPts val="0"/>
              </a:spcBef>
              <a:spcAft>
                <a:spcPts val="0"/>
              </a:spcAft>
              <a:buNone/>
            </a:pPr>
            <a:br>
              <a:rPr lang="en-GB" b="0"/>
            </a:br>
            <a:endParaRPr/>
          </a:p>
        </p:txBody>
      </p:sp>
      <p:sp>
        <p:nvSpPr>
          <p:cNvPr id="170" name="Google Shape;17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pic>
        <p:nvPicPr>
          <p:cNvPr id="12" name="Google Shape;12;p17" descr="Page YMHD Frame.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3" name="Google Shape;1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7"/>
          <p:cNvSpPr txBox="1"/>
          <p:nvPr/>
        </p:nvSpPr>
        <p:spPr>
          <a:xfrm>
            <a:off x="6553200" y="6051308"/>
            <a:ext cx="213360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GB" sz="900" b="0" i="0" u="none" strike="noStrike" cap="none">
                <a:solidFill>
                  <a:srgbClr val="888888"/>
                </a:solidFill>
                <a:latin typeface="Calibri"/>
                <a:ea typeface="Calibri"/>
                <a:cs typeface="Calibri"/>
                <a:sym typeface="Calibri"/>
              </a:rPr>
              <a:t>©stem4</a:t>
            </a:r>
            <a:endParaRPr/>
          </a:p>
        </p:txBody>
      </p:sp>
      <p:sp>
        <p:nvSpPr>
          <p:cNvPr id="16" name="Google Shape;16;p17"/>
          <p:cNvSpPr txBox="1"/>
          <p:nvPr/>
        </p:nvSpPr>
        <p:spPr>
          <a:xfrm>
            <a:off x="457200" y="6051308"/>
            <a:ext cx="2133600" cy="3651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GB" sz="900" b="0" i="0" u="none" strike="noStrike" cap="none">
                <a:solidFill>
                  <a:srgbClr val="6A7883"/>
                </a:solidFill>
                <a:latin typeface="Calibri"/>
                <a:ea typeface="Calibri"/>
                <a:cs typeface="Calibri"/>
                <a:sym typeface="Calibri"/>
              </a:rPr>
              <a:t>‹#›</a:t>
            </a:fld>
            <a:endParaRPr sz="900" b="0" i="0" u="none" strike="noStrike" cap="none">
              <a:solidFill>
                <a:srgbClr val="6A7883"/>
              </a:solidFill>
              <a:latin typeface="Calibri"/>
              <a:ea typeface="Calibri"/>
              <a:cs typeface="Calibri"/>
              <a:sym typeface="Calibri"/>
            </a:endParaRPr>
          </a:p>
        </p:txBody>
      </p:sp>
      <p:sp>
        <p:nvSpPr>
          <p:cNvPr id="17" name="Google Shape;17;p17"/>
          <p:cNvSpPr txBox="1"/>
          <p:nvPr/>
        </p:nvSpPr>
        <p:spPr>
          <a:xfrm>
            <a:off x="821267" y="6051308"/>
            <a:ext cx="2133600" cy="3651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GB" sz="900" b="0" i="0" u="none" strike="noStrike" cap="none">
                <a:solidFill>
                  <a:srgbClr val="888888"/>
                </a:solidFill>
                <a:latin typeface="Calibri"/>
                <a:ea typeface="Calibri"/>
                <a:cs typeface="Calibri"/>
                <a:sym typeface="Calibri"/>
              </a:rPr>
              <a:t>youthmentalhealthday.co.uk - 2022</a:t>
            </a:r>
            <a:endParaRPr sz="900" b="0" i="0" u="none" strike="noStrike" cap="none">
              <a:solidFill>
                <a:srgbClr val="888888"/>
              </a:solidFill>
              <a:latin typeface="Calibri"/>
              <a:ea typeface="Calibri"/>
              <a:cs typeface="Calibri"/>
              <a:sym typeface="Calibri"/>
            </a:endParaRPr>
          </a:p>
        </p:txBody>
      </p:sp>
      <p:pic>
        <p:nvPicPr>
          <p:cNvPr id="18" name="Google Shape;18;p17" descr="Stem4-RGB-Logo.png"/>
          <p:cNvPicPr preferRelativeResize="0"/>
          <p:nvPr/>
        </p:nvPicPr>
        <p:blipFill rotWithShape="1">
          <a:blip r:embed="rId3">
            <a:alphaModFix/>
          </a:blip>
          <a:srcRect/>
          <a:stretch/>
        </p:blipFill>
        <p:spPr>
          <a:xfrm>
            <a:off x="4044950" y="5944753"/>
            <a:ext cx="1054100" cy="5559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18"/>
          <p:cNvSpPr/>
          <p:nvPr/>
        </p:nvSpPr>
        <p:spPr>
          <a:xfrm>
            <a:off x="0" y="0"/>
            <a:ext cx="9144000" cy="6858000"/>
          </a:xfrm>
          <a:prstGeom prst="rect">
            <a:avLst/>
          </a:prstGeom>
          <a:solidFill>
            <a:srgbClr val="401C9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18"/>
          <p:cNvPicPr preferRelativeResize="0"/>
          <p:nvPr/>
        </p:nvPicPr>
        <p:blipFill rotWithShape="1">
          <a:blip r:embed="rId2">
            <a:alphaModFix/>
          </a:blip>
          <a:srcRect/>
          <a:stretch/>
        </p:blipFill>
        <p:spPr>
          <a:xfrm>
            <a:off x="241300" y="304800"/>
            <a:ext cx="8648700" cy="6235700"/>
          </a:xfrm>
          <a:prstGeom prst="rect">
            <a:avLst/>
          </a:prstGeom>
          <a:noFill/>
          <a:ln>
            <a:noFill/>
          </a:ln>
        </p:spPr>
      </p:pic>
      <p:sp>
        <p:nvSpPr>
          <p:cNvPr id="22" name="Google Shape;22;p18"/>
          <p:cNvSpPr txBox="1"/>
          <p:nvPr/>
        </p:nvSpPr>
        <p:spPr>
          <a:xfrm>
            <a:off x="6553200" y="6051308"/>
            <a:ext cx="213360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GB" sz="900">
                <a:solidFill>
                  <a:srgbClr val="FFFFFF"/>
                </a:solidFill>
                <a:latin typeface="Calibri"/>
                <a:ea typeface="Calibri"/>
                <a:cs typeface="Calibri"/>
                <a:sym typeface="Calibri"/>
              </a:rPr>
              <a:t>©stem4</a:t>
            </a:r>
            <a:endParaRPr/>
          </a:p>
        </p:txBody>
      </p:sp>
      <p:sp>
        <p:nvSpPr>
          <p:cNvPr id="23" name="Google Shape;23;p18"/>
          <p:cNvSpPr txBox="1"/>
          <p:nvPr/>
        </p:nvSpPr>
        <p:spPr>
          <a:xfrm>
            <a:off x="457200" y="6051308"/>
            <a:ext cx="2133600" cy="3651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GB" sz="900">
                <a:solidFill>
                  <a:srgbClr val="FFFFFF"/>
                </a:solidFill>
                <a:latin typeface="Calibri"/>
                <a:ea typeface="Calibri"/>
                <a:cs typeface="Calibri"/>
                <a:sym typeface="Calibri"/>
              </a:rPr>
              <a:t>‹#›</a:t>
            </a:fld>
            <a:endParaRPr sz="900">
              <a:solidFill>
                <a:srgbClr val="FFFFFF"/>
              </a:solidFill>
              <a:latin typeface="Calibri"/>
              <a:ea typeface="Calibri"/>
              <a:cs typeface="Calibri"/>
              <a:sym typeface="Calibri"/>
            </a:endParaRPr>
          </a:p>
        </p:txBody>
      </p:sp>
      <p:sp>
        <p:nvSpPr>
          <p:cNvPr id="24" name="Google Shape;24;p18"/>
          <p:cNvSpPr txBox="1"/>
          <p:nvPr/>
        </p:nvSpPr>
        <p:spPr>
          <a:xfrm>
            <a:off x="821267" y="6051308"/>
            <a:ext cx="2133600" cy="3651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GB" sz="900">
                <a:solidFill>
                  <a:srgbClr val="FFFFFF"/>
                </a:solidFill>
                <a:latin typeface="Calibri"/>
                <a:ea typeface="Calibri"/>
                <a:cs typeface="Calibri"/>
                <a:sym typeface="Calibri"/>
              </a:rPr>
              <a:t>youthmentalhealthday.co.uk</a:t>
            </a:r>
            <a:endParaRPr sz="900">
              <a:solidFill>
                <a:srgbClr val="FFFFFF"/>
              </a:solidFill>
              <a:latin typeface="Calibri"/>
              <a:ea typeface="Calibri"/>
              <a:cs typeface="Calibri"/>
              <a:sym typeface="Calibri"/>
            </a:endParaRPr>
          </a:p>
        </p:txBody>
      </p:sp>
      <p:pic>
        <p:nvPicPr>
          <p:cNvPr id="25" name="Google Shape;25;p18" descr="Stem4-Whiteout.png"/>
          <p:cNvPicPr preferRelativeResize="0"/>
          <p:nvPr/>
        </p:nvPicPr>
        <p:blipFill rotWithShape="1">
          <a:blip r:embed="rId3">
            <a:alphaModFix/>
          </a:blip>
          <a:srcRect/>
          <a:stretch/>
        </p:blipFill>
        <p:spPr>
          <a:xfrm>
            <a:off x="3810484" y="5855184"/>
            <a:ext cx="1523032" cy="761516"/>
          </a:xfrm>
          <a:prstGeom prst="rect">
            <a:avLst/>
          </a:prstGeom>
          <a:noFill/>
          <a:ln>
            <a:noFill/>
          </a:ln>
        </p:spPr>
      </p:pic>
      <p:pic>
        <p:nvPicPr>
          <p:cNvPr id="26" name="Google Shape;26;p18"/>
          <p:cNvPicPr preferRelativeResize="0"/>
          <p:nvPr/>
        </p:nvPicPr>
        <p:blipFill rotWithShape="1">
          <a:blip r:embed="rId4">
            <a:alphaModFix/>
          </a:blip>
          <a:srcRect/>
          <a:stretch/>
        </p:blipFill>
        <p:spPr>
          <a:xfrm>
            <a:off x="965200" y="2374900"/>
            <a:ext cx="7213600" cy="635000"/>
          </a:xfrm>
          <a:prstGeom prst="rect">
            <a:avLst/>
          </a:prstGeom>
          <a:noFill/>
          <a:ln>
            <a:noFill/>
          </a:ln>
        </p:spPr>
      </p:pic>
      <p:pic>
        <p:nvPicPr>
          <p:cNvPr id="27" name="Google Shape;27;p18"/>
          <p:cNvPicPr preferRelativeResize="0"/>
          <p:nvPr/>
        </p:nvPicPr>
        <p:blipFill rotWithShape="1">
          <a:blip r:embed="rId5">
            <a:alphaModFix/>
          </a:blip>
          <a:srcRect/>
          <a:stretch/>
        </p:blipFill>
        <p:spPr>
          <a:xfrm>
            <a:off x="965200" y="2838450"/>
            <a:ext cx="7213600" cy="800100"/>
          </a:xfrm>
          <a:prstGeom prst="rect">
            <a:avLst/>
          </a:prstGeom>
          <a:noFill/>
          <a:ln>
            <a:noFill/>
          </a:ln>
        </p:spPr>
      </p:pic>
      <p:pic>
        <p:nvPicPr>
          <p:cNvPr id="28" name="Google Shape;28;p18"/>
          <p:cNvPicPr preferRelativeResize="0"/>
          <p:nvPr/>
        </p:nvPicPr>
        <p:blipFill rotWithShape="1">
          <a:blip r:embed="rId6">
            <a:alphaModFix/>
          </a:blip>
          <a:srcRect/>
          <a:stretch/>
        </p:blipFill>
        <p:spPr>
          <a:xfrm>
            <a:off x="965200" y="3371850"/>
            <a:ext cx="7213600" cy="635000"/>
          </a:xfrm>
          <a:prstGeom prst="rect">
            <a:avLst/>
          </a:prstGeom>
          <a:noFill/>
          <a:ln>
            <a:noFill/>
          </a:ln>
        </p:spPr>
      </p:pic>
      <p:sp>
        <p:nvSpPr>
          <p:cNvPr id="29" name="Google Shape;29;p18"/>
          <p:cNvSpPr txBox="1"/>
          <p:nvPr/>
        </p:nvSpPr>
        <p:spPr>
          <a:xfrm>
            <a:off x="349250" y="4067373"/>
            <a:ext cx="84328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lt1"/>
                </a:solidFill>
                <a:latin typeface="Varela Round"/>
                <a:ea typeface="Varela Round"/>
                <a:cs typeface="Varela Round"/>
                <a:sym typeface="Varela Round"/>
              </a:rPr>
              <a:t>stem4.org.uk</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0" name="Google Shape;6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5"/>
          <p:cNvSpPr>
            <a:spLocks noGrp="1"/>
          </p:cNvSpPr>
          <p:nvPr>
            <p:ph type="pic" idx="2"/>
          </p:nvPr>
        </p:nvSpPr>
        <p:spPr>
          <a:xfrm>
            <a:off x="1792288" y="612775"/>
            <a:ext cx="5486400" cy="4114800"/>
          </a:xfrm>
          <a:prstGeom prst="rect">
            <a:avLst/>
          </a:prstGeom>
          <a:noFill/>
          <a:ln>
            <a:noFill/>
          </a:ln>
        </p:spPr>
      </p:sp>
      <p:sp>
        <p:nvSpPr>
          <p:cNvPr id="66" name="Google Shape;66;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Google Shape;6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descr="Front Cover.jpg"/>
          <p:cNvPicPr preferRelativeResize="0"/>
          <p:nvPr/>
        </p:nvPicPr>
        <p:blipFill rotWithShape="1">
          <a:blip r:embed="rId1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4.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0.jp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flipH="1">
            <a:off x="1203765" y="3761770"/>
            <a:ext cx="692166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0" i="0" u="none" strike="noStrike" cap="none">
                <a:solidFill>
                  <a:srgbClr val="401C91"/>
                </a:solidFill>
                <a:latin typeface="Varela Round"/>
                <a:ea typeface="Varela Round"/>
                <a:cs typeface="Varela Round"/>
                <a:sym typeface="Varela Round"/>
              </a:rPr>
              <a:t> </a:t>
            </a:r>
            <a:endParaRPr sz="4000">
              <a:solidFill>
                <a:schemeClr val="dk1"/>
              </a:solidFill>
              <a:latin typeface="Calibri"/>
              <a:ea typeface="Calibri"/>
              <a:cs typeface="Calibri"/>
              <a:sym typeface="Calibri"/>
            </a:endParaRPr>
          </a:p>
        </p:txBody>
      </p:sp>
      <p:pic>
        <p:nvPicPr>
          <p:cNvPr id="88" name="Google Shape;88;p1"/>
          <p:cNvPicPr preferRelativeResize="0"/>
          <p:nvPr/>
        </p:nvPicPr>
        <p:blipFill rotWithShape="1">
          <a:blip r:embed="rId3">
            <a:alphaModFix/>
          </a:blip>
          <a:srcRect/>
          <a:stretch/>
        </p:blipFill>
        <p:spPr>
          <a:xfrm>
            <a:off x="0" y="931924"/>
            <a:ext cx="9144000" cy="5926076"/>
          </a:xfrm>
          <a:prstGeom prst="rect">
            <a:avLst/>
          </a:prstGeom>
          <a:noFill/>
          <a:ln>
            <a:noFill/>
          </a:ln>
        </p:spPr>
      </p:pic>
      <p:pic>
        <p:nvPicPr>
          <p:cNvPr id="89" name="Google Shape;89;p1"/>
          <p:cNvPicPr preferRelativeResize="0"/>
          <p:nvPr/>
        </p:nvPicPr>
        <p:blipFill rotWithShape="1">
          <a:blip r:embed="rId4">
            <a:alphaModFix/>
          </a:blip>
          <a:srcRect/>
          <a:stretch/>
        </p:blipFill>
        <p:spPr>
          <a:xfrm>
            <a:off x="377012" y="539746"/>
            <a:ext cx="3522636" cy="1965008"/>
          </a:xfrm>
          <a:prstGeom prst="rect">
            <a:avLst/>
          </a:prstGeom>
          <a:noFill/>
          <a:ln>
            <a:noFill/>
          </a:ln>
        </p:spPr>
      </p:pic>
      <p:sp>
        <p:nvSpPr>
          <p:cNvPr id="90" name="Google Shape;90;p1"/>
          <p:cNvSpPr txBox="1"/>
          <p:nvPr/>
        </p:nvSpPr>
        <p:spPr>
          <a:xfrm>
            <a:off x="1203765" y="4247421"/>
            <a:ext cx="682906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a:solidFill>
                  <a:schemeClr val="lt1"/>
                </a:solidFill>
                <a:latin typeface="Varela Round"/>
                <a:ea typeface="Varela Round"/>
                <a:cs typeface="Varela Round"/>
                <a:sym typeface="Varela Round"/>
              </a:rPr>
              <a:t>Assembly Presentation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p:nvPr/>
        </p:nvSpPr>
        <p:spPr>
          <a:xfrm>
            <a:off x="482600" y="4902876"/>
            <a:ext cx="81627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lt1"/>
                </a:solidFill>
                <a:latin typeface="Varela Round"/>
                <a:ea typeface="Varela Round"/>
                <a:cs typeface="Varela Round"/>
                <a:sym typeface="Varela Round"/>
              </a:rPr>
              <a:t>Think for a moment bouhmakes</a:t>
            </a:r>
            <a:br>
              <a:rPr lang="en-GB" sz="2000">
                <a:solidFill>
                  <a:schemeClr val="lt1"/>
                </a:solidFill>
                <a:latin typeface="Varela Round"/>
                <a:ea typeface="Varela Round"/>
                <a:cs typeface="Varela Round"/>
                <a:sym typeface="Varela Round"/>
              </a:rPr>
            </a:br>
            <a:r>
              <a:rPr lang="en-GB" sz="2000">
                <a:solidFill>
                  <a:schemeClr val="lt1"/>
                </a:solidFill>
                <a:latin typeface="Varela Round"/>
                <a:ea typeface="Varela Round"/>
                <a:cs typeface="Varela Round"/>
                <a:sym typeface="Varela Round"/>
              </a:rPr>
              <a:t>a connection meaning .</a:t>
            </a:r>
            <a:endParaRPr/>
          </a:p>
        </p:txBody>
      </p:sp>
      <p:sp>
        <p:nvSpPr>
          <p:cNvPr id="189" name="Google Shape;189;p11"/>
          <p:cNvSpPr txBox="1"/>
          <p:nvPr/>
        </p:nvSpPr>
        <p:spPr>
          <a:xfrm>
            <a:off x="482600" y="683210"/>
            <a:ext cx="81624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rgbClr val="401C91"/>
                </a:solidFill>
                <a:latin typeface="Varela Round"/>
                <a:ea typeface="Varela Round"/>
                <a:cs typeface="Varela Round"/>
                <a:sym typeface="Varela Round"/>
              </a:rPr>
              <a:t>2. Offer</a:t>
            </a:r>
            <a:endParaRPr/>
          </a:p>
        </p:txBody>
      </p:sp>
      <p:pic>
        <p:nvPicPr>
          <p:cNvPr id="190" name="Google Shape;190;p11"/>
          <p:cNvPicPr preferRelativeResize="0"/>
          <p:nvPr/>
        </p:nvPicPr>
        <p:blipFill rotWithShape="1">
          <a:blip r:embed="rId3">
            <a:alphaModFix/>
          </a:blip>
          <a:srcRect/>
          <a:stretch/>
        </p:blipFill>
        <p:spPr>
          <a:xfrm>
            <a:off x="645282" y="1495349"/>
            <a:ext cx="1805278" cy="1492363"/>
          </a:xfrm>
          <a:prstGeom prst="rect">
            <a:avLst/>
          </a:prstGeom>
          <a:noFill/>
          <a:ln>
            <a:noFill/>
          </a:ln>
        </p:spPr>
      </p:pic>
      <p:sp>
        <p:nvSpPr>
          <p:cNvPr id="191" name="Google Shape;191;p11"/>
          <p:cNvSpPr txBox="1"/>
          <p:nvPr/>
        </p:nvSpPr>
        <p:spPr>
          <a:xfrm>
            <a:off x="645282" y="1595724"/>
            <a:ext cx="181891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Varela Round"/>
                <a:ea typeface="Varela Round"/>
                <a:cs typeface="Varela Round"/>
                <a:sym typeface="Varela Round"/>
              </a:rPr>
              <a:t>I could talk to Mr H</a:t>
            </a:r>
            <a:endParaRPr/>
          </a:p>
        </p:txBody>
      </p:sp>
      <p:pic>
        <p:nvPicPr>
          <p:cNvPr id="192" name="Google Shape;192;p11"/>
          <p:cNvPicPr preferRelativeResize="0"/>
          <p:nvPr/>
        </p:nvPicPr>
        <p:blipFill rotWithShape="1">
          <a:blip r:embed="rId4">
            <a:alphaModFix/>
          </a:blip>
          <a:srcRect/>
          <a:stretch/>
        </p:blipFill>
        <p:spPr>
          <a:xfrm>
            <a:off x="6186698" y="1328247"/>
            <a:ext cx="1805278" cy="1492363"/>
          </a:xfrm>
          <a:prstGeom prst="rect">
            <a:avLst/>
          </a:prstGeom>
          <a:noFill/>
          <a:ln>
            <a:noFill/>
          </a:ln>
        </p:spPr>
      </p:pic>
      <p:sp>
        <p:nvSpPr>
          <p:cNvPr id="193" name="Google Shape;193;p11"/>
          <p:cNvSpPr txBox="1"/>
          <p:nvPr/>
        </p:nvSpPr>
        <p:spPr>
          <a:xfrm>
            <a:off x="6173064" y="1427195"/>
            <a:ext cx="180527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FFFFFF"/>
                </a:solidFill>
                <a:latin typeface="Varela Round"/>
                <a:ea typeface="Varela Round"/>
                <a:cs typeface="Varela Round"/>
                <a:sym typeface="Varela Round"/>
              </a:rPr>
              <a:t>I’ll go with you</a:t>
            </a:r>
            <a:endParaRPr/>
          </a:p>
        </p:txBody>
      </p:sp>
      <p:sp>
        <p:nvSpPr>
          <p:cNvPr id="194" name="Google Shape;194;p11"/>
          <p:cNvSpPr/>
          <p:nvPr/>
        </p:nvSpPr>
        <p:spPr>
          <a:xfrm>
            <a:off x="457200" y="5952225"/>
            <a:ext cx="2234400" cy="48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5" name="Google Shape;195;p11"/>
          <p:cNvPicPr preferRelativeResize="0"/>
          <p:nvPr/>
        </p:nvPicPr>
        <p:blipFill rotWithShape="1">
          <a:blip r:embed="rId5">
            <a:alphaModFix/>
          </a:blip>
          <a:srcRect/>
          <a:stretch/>
        </p:blipFill>
        <p:spPr>
          <a:xfrm>
            <a:off x="1637675" y="3010150"/>
            <a:ext cx="2023350" cy="2600725"/>
          </a:xfrm>
          <a:prstGeom prst="rect">
            <a:avLst/>
          </a:prstGeom>
          <a:noFill/>
          <a:ln>
            <a:noFill/>
          </a:ln>
        </p:spPr>
      </p:pic>
      <p:sp>
        <p:nvSpPr>
          <p:cNvPr id="196" name="Google Shape;196;p11"/>
          <p:cNvSpPr/>
          <p:nvPr/>
        </p:nvSpPr>
        <p:spPr>
          <a:xfrm rot="2497128">
            <a:off x="2434257" y="2898822"/>
            <a:ext cx="1453088" cy="5032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11"/>
          <p:cNvPicPr preferRelativeResize="0"/>
          <p:nvPr/>
        </p:nvPicPr>
        <p:blipFill rotWithShape="1">
          <a:blip r:embed="rId6">
            <a:alphaModFix/>
          </a:blip>
          <a:srcRect t="18850" r="4698"/>
          <a:stretch/>
        </p:blipFill>
        <p:spPr>
          <a:xfrm flipH="1">
            <a:off x="4571999" y="2987692"/>
            <a:ext cx="2133326" cy="2859358"/>
          </a:xfrm>
          <a:prstGeom prst="rect">
            <a:avLst/>
          </a:prstGeom>
          <a:noFill/>
          <a:ln>
            <a:noFill/>
          </a:ln>
        </p:spPr>
      </p:pic>
      <p:sp>
        <p:nvSpPr>
          <p:cNvPr id="198" name="Google Shape;198;p11"/>
          <p:cNvSpPr/>
          <p:nvPr/>
        </p:nvSpPr>
        <p:spPr>
          <a:xfrm>
            <a:off x="3564075" y="2820600"/>
            <a:ext cx="1628400" cy="48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0" descr="Connection.jpg"/>
          <p:cNvPicPr preferRelativeResize="0"/>
          <p:nvPr/>
        </p:nvPicPr>
        <p:blipFill rotWithShape="1">
          <a:blip r:embed="rId3">
            <a:alphaModFix/>
          </a:blip>
          <a:srcRect r="50183"/>
          <a:stretch/>
        </p:blipFill>
        <p:spPr>
          <a:xfrm>
            <a:off x="1396459" y="3085019"/>
            <a:ext cx="2253554" cy="2600622"/>
          </a:xfrm>
          <a:prstGeom prst="rect">
            <a:avLst/>
          </a:prstGeom>
          <a:noFill/>
          <a:ln>
            <a:noFill/>
          </a:ln>
        </p:spPr>
      </p:pic>
      <p:sp>
        <p:nvSpPr>
          <p:cNvPr id="205" name="Google Shape;205;p10"/>
          <p:cNvSpPr txBox="1"/>
          <p:nvPr/>
        </p:nvSpPr>
        <p:spPr>
          <a:xfrm>
            <a:off x="482600" y="683210"/>
            <a:ext cx="81624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rgbClr val="401C91"/>
                </a:solidFill>
                <a:latin typeface="Varela Round"/>
                <a:ea typeface="Varela Round"/>
                <a:cs typeface="Varela Round"/>
                <a:sym typeface="Varela Round"/>
              </a:rPr>
              <a:t>3. Tell</a:t>
            </a:r>
            <a:endParaRPr/>
          </a:p>
        </p:txBody>
      </p:sp>
      <p:pic>
        <p:nvPicPr>
          <p:cNvPr id="206" name="Google Shape;206;p10"/>
          <p:cNvPicPr preferRelativeResize="0"/>
          <p:nvPr/>
        </p:nvPicPr>
        <p:blipFill rotWithShape="1">
          <a:blip r:embed="rId4">
            <a:alphaModFix/>
          </a:blip>
          <a:srcRect/>
          <a:stretch/>
        </p:blipFill>
        <p:spPr>
          <a:xfrm>
            <a:off x="618704" y="1371424"/>
            <a:ext cx="2072906" cy="1713601"/>
          </a:xfrm>
          <a:prstGeom prst="rect">
            <a:avLst/>
          </a:prstGeom>
          <a:noFill/>
          <a:ln>
            <a:noFill/>
          </a:ln>
        </p:spPr>
      </p:pic>
      <p:sp>
        <p:nvSpPr>
          <p:cNvPr id="207" name="Google Shape;207;p10"/>
          <p:cNvSpPr txBox="1"/>
          <p:nvPr/>
        </p:nvSpPr>
        <p:spPr>
          <a:xfrm>
            <a:off x="789900" y="1419100"/>
            <a:ext cx="1569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Varela Round"/>
                <a:ea typeface="Varela Round"/>
                <a:cs typeface="Varela Round"/>
                <a:sym typeface="Varela Round"/>
              </a:rPr>
              <a:t>I need some </a:t>
            </a:r>
            <a:endParaRPr/>
          </a:p>
          <a:p>
            <a:pPr marL="0" marR="0" lvl="0" indent="0" algn="ctr" rtl="0">
              <a:spcBef>
                <a:spcPts val="0"/>
              </a:spcBef>
              <a:spcAft>
                <a:spcPts val="0"/>
              </a:spcAft>
              <a:buNone/>
            </a:pPr>
            <a:r>
              <a:rPr lang="en-GB" sz="2400">
                <a:solidFill>
                  <a:schemeClr val="lt1"/>
                </a:solidFill>
                <a:latin typeface="Varela Round"/>
                <a:ea typeface="Varela Round"/>
                <a:cs typeface="Varela Round"/>
                <a:sym typeface="Varela Round"/>
              </a:rPr>
              <a:t>help</a:t>
            </a:r>
            <a:endParaRPr/>
          </a:p>
        </p:txBody>
      </p:sp>
      <p:pic>
        <p:nvPicPr>
          <p:cNvPr id="208" name="Google Shape;208;p10"/>
          <p:cNvPicPr preferRelativeResize="0"/>
          <p:nvPr/>
        </p:nvPicPr>
        <p:blipFill rotWithShape="1">
          <a:blip r:embed="rId5">
            <a:alphaModFix/>
          </a:blip>
          <a:srcRect/>
          <a:stretch/>
        </p:blipFill>
        <p:spPr>
          <a:xfrm>
            <a:off x="6700321" y="683210"/>
            <a:ext cx="1805278" cy="1492363"/>
          </a:xfrm>
          <a:prstGeom prst="rect">
            <a:avLst/>
          </a:prstGeom>
          <a:noFill/>
          <a:ln>
            <a:noFill/>
          </a:ln>
        </p:spPr>
      </p:pic>
      <p:sp>
        <p:nvSpPr>
          <p:cNvPr id="209" name="Google Shape;209;p10"/>
          <p:cNvSpPr txBox="1"/>
          <p:nvPr/>
        </p:nvSpPr>
        <p:spPr>
          <a:xfrm>
            <a:off x="6693439" y="833752"/>
            <a:ext cx="180527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FFFFFF"/>
                </a:solidFill>
                <a:latin typeface="Varela Round"/>
                <a:ea typeface="Varela Round"/>
                <a:cs typeface="Varela Round"/>
                <a:sym typeface="Varela Round"/>
              </a:rPr>
              <a:t>Tell me about it</a:t>
            </a:r>
            <a:endParaRPr/>
          </a:p>
        </p:txBody>
      </p:sp>
      <p:pic>
        <p:nvPicPr>
          <p:cNvPr id="210" name="Google Shape;210;p10" descr="Page 13.jpg"/>
          <p:cNvPicPr preferRelativeResize="0"/>
          <p:nvPr/>
        </p:nvPicPr>
        <p:blipFill rotWithShape="1">
          <a:blip r:embed="rId6">
            <a:alphaModFix/>
          </a:blip>
          <a:srcRect l="40109" t="50660" r="40366" b="1126"/>
          <a:stretch/>
        </p:blipFill>
        <p:spPr>
          <a:xfrm>
            <a:off x="4262717" y="1949824"/>
            <a:ext cx="2430725" cy="3351764"/>
          </a:xfrm>
          <a:prstGeom prst="rect">
            <a:avLst/>
          </a:prstGeom>
          <a:noFill/>
          <a:ln>
            <a:noFill/>
          </a:ln>
        </p:spPr>
      </p:pic>
      <p:sp>
        <p:nvSpPr>
          <p:cNvPr id="211" name="Google Shape;211;p10"/>
          <p:cNvSpPr/>
          <p:nvPr/>
        </p:nvSpPr>
        <p:spPr>
          <a:xfrm>
            <a:off x="457200" y="5952225"/>
            <a:ext cx="2234400" cy="450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2"/>
          <p:cNvSpPr txBox="1"/>
          <p:nvPr/>
        </p:nvSpPr>
        <p:spPr>
          <a:xfrm>
            <a:off x="482600" y="5025985"/>
            <a:ext cx="816254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lt1"/>
                </a:solidFill>
                <a:latin typeface="Varela Round"/>
                <a:ea typeface="Varela Round"/>
                <a:cs typeface="Varela Round"/>
                <a:sym typeface="Varela Round"/>
              </a:rPr>
              <a:t>Think for a moment bout what makes</a:t>
            </a:r>
            <a:br>
              <a:rPr lang="en-GB" sz="2000">
                <a:solidFill>
                  <a:schemeClr val="lt1"/>
                </a:solidFill>
                <a:latin typeface="Varela Round"/>
                <a:ea typeface="Varela Round"/>
                <a:cs typeface="Varela Round"/>
                <a:sym typeface="Varela Round"/>
              </a:rPr>
            </a:br>
            <a:r>
              <a:rPr lang="en-GB" sz="2000">
                <a:solidFill>
                  <a:schemeClr val="lt1"/>
                </a:solidFill>
                <a:latin typeface="Varela Round"/>
                <a:ea typeface="Varela Round"/>
                <a:cs typeface="Varela Round"/>
                <a:sym typeface="Varela Round"/>
              </a:rPr>
              <a:t>a connection meaningful o you.</a:t>
            </a:r>
            <a:endParaRPr/>
          </a:p>
        </p:txBody>
      </p:sp>
      <p:sp>
        <p:nvSpPr>
          <p:cNvPr id="218" name="Google Shape;218;p12"/>
          <p:cNvSpPr txBox="1"/>
          <p:nvPr/>
        </p:nvSpPr>
        <p:spPr>
          <a:xfrm>
            <a:off x="482600" y="683210"/>
            <a:ext cx="816254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rgbClr val="401C91"/>
                </a:solidFill>
                <a:latin typeface="Varela Round"/>
                <a:ea typeface="Varela Round"/>
                <a:cs typeface="Varela Round"/>
                <a:sym typeface="Varela Round"/>
              </a:rPr>
              <a:t>4. Look after yourself too</a:t>
            </a:r>
            <a:endParaRPr/>
          </a:p>
        </p:txBody>
      </p:sp>
      <p:pic>
        <p:nvPicPr>
          <p:cNvPr id="219" name="Google Shape;219;p12"/>
          <p:cNvPicPr preferRelativeResize="0"/>
          <p:nvPr/>
        </p:nvPicPr>
        <p:blipFill rotWithShape="1">
          <a:blip r:embed="rId3">
            <a:alphaModFix/>
          </a:blip>
          <a:srcRect/>
          <a:stretch/>
        </p:blipFill>
        <p:spPr>
          <a:xfrm>
            <a:off x="899962" y="1496937"/>
            <a:ext cx="1952025" cy="1614550"/>
          </a:xfrm>
          <a:prstGeom prst="rect">
            <a:avLst/>
          </a:prstGeom>
          <a:noFill/>
          <a:ln>
            <a:noFill/>
          </a:ln>
        </p:spPr>
      </p:pic>
      <p:sp>
        <p:nvSpPr>
          <p:cNvPr id="220" name="Google Shape;220;p12"/>
          <p:cNvSpPr txBox="1"/>
          <p:nvPr/>
        </p:nvSpPr>
        <p:spPr>
          <a:xfrm>
            <a:off x="952725" y="1655250"/>
            <a:ext cx="18465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Varela Round"/>
                <a:ea typeface="Varela Round"/>
                <a:cs typeface="Varela Round"/>
                <a:sym typeface="Varela Round"/>
              </a:rPr>
              <a:t>Let’s play some Xbox </a:t>
            </a:r>
            <a:endParaRPr/>
          </a:p>
        </p:txBody>
      </p:sp>
      <p:pic>
        <p:nvPicPr>
          <p:cNvPr id="221" name="Google Shape;221;p12"/>
          <p:cNvPicPr preferRelativeResize="0"/>
          <p:nvPr/>
        </p:nvPicPr>
        <p:blipFill rotWithShape="1">
          <a:blip r:embed="rId4">
            <a:alphaModFix/>
          </a:blip>
          <a:srcRect/>
          <a:stretch/>
        </p:blipFill>
        <p:spPr>
          <a:xfrm>
            <a:off x="5966200" y="1725250"/>
            <a:ext cx="2469000" cy="1492376"/>
          </a:xfrm>
          <a:prstGeom prst="rect">
            <a:avLst/>
          </a:prstGeom>
          <a:noFill/>
          <a:ln>
            <a:noFill/>
          </a:ln>
        </p:spPr>
      </p:pic>
      <p:sp>
        <p:nvSpPr>
          <p:cNvPr id="222" name="Google Shape;222;p12"/>
          <p:cNvSpPr txBox="1"/>
          <p:nvPr/>
        </p:nvSpPr>
        <p:spPr>
          <a:xfrm>
            <a:off x="6187900" y="1888700"/>
            <a:ext cx="20256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FFFFFF"/>
                </a:solidFill>
                <a:latin typeface="Varela Round"/>
                <a:ea typeface="Varela Round"/>
                <a:cs typeface="Varela Round"/>
                <a:sym typeface="Varela Round"/>
              </a:rPr>
              <a:t>That will be awesome</a:t>
            </a:r>
            <a:endParaRPr/>
          </a:p>
        </p:txBody>
      </p:sp>
      <p:pic>
        <p:nvPicPr>
          <p:cNvPr id="223" name="Google Shape;223;p12" descr="Connection.jpg"/>
          <p:cNvPicPr preferRelativeResize="0"/>
          <p:nvPr/>
        </p:nvPicPr>
        <p:blipFill rotWithShape="1">
          <a:blip r:embed="rId5">
            <a:alphaModFix/>
          </a:blip>
          <a:srcRect l="49816" t="8037"/>
          <a:stretch/>
        </p:blipFill>
        <p:spPr>
          <a:xfrm>
            <a:off x="4703250" y="3429000"/>
            <a:ext cx="2270101" cy="2391549"/>
          </a:xfrm>
          <a:prstGeom prst="rect">
            <a:avLst/>
          </a:prstGeom>
          <a:noFill/>
          <a:ln>
            <a:noFill/>
          </a:ln>
        </p:spPr>
      </p:pic>
      <p:pic>
        <p:nvPicPr>
          <p:cNvPr id="224" name="Google Shape;224;p12" descr="Lift our Mood.jpg"/>
          <p:cNvPicPr preferRelativeResize="0"/>
          <p:nvPr/>
        </p:nvPicPr>
        <p:blipFill rotWithShape="1">
          <a:blip r:embed="rId6">
            <a:alphaModFix/>
          </a:blip>
          <a:srcRect l="3788" t="6094" r="51977"/>
          <a:stretch/>
        </p:blipFill>
        <p:spPr>
          <a:xfrm>
            <a:off x="2465315" y="3050397"/>
            <a:ext cx="2106681" cy="2939681"/>
          </a:xfrm>
          <a:prstGeom prst="rect">
            <a:avLst/>
          </a:prstGeom>
          <a:noFill/>
          <a:ln>
            <a:noFill/>
          </a:ln>
        </p:spPr>
      </p:pic>
      <p:sp>
        <p:nvSpPr>
          <p:cNvPr id="225" name="Google Shape;225;p12"/>
          <p:cNvSpPr/>
          <p:nvPr/>
        </p:nvSpPr>
        <p:spPr>
          <a:xfrm>
            <a:off x="457200" y="5952225"/>
            <a:ext cx="2234400" cy="48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3"/>
          <p:cNvSpPr txBox="1">
            <a:spLocks noGrp="1"/>
          </p:cNvSpPr>
          <p:nvPr>
            <p:ph type="title"/>
          </p:nvPr>
        </p:nvSpPr>
        <p:spPr>
          <a:xfrm>
            <a:off x="712694" y="416858"/>
            <a:ext cx="7974106" cy="100077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01C91"/>
              </a:buClr>
              <a:buSzPts val="2400"/>
              <a:buFont typeface="Varela Round"/>
              <a:buNone/>
            </a:pPr>
            <a:br>
              <a:rPr lang="en-GB" sz="2400">
                <a:solidFill>
                  <a:srgbClr val="401C91"/>
                </a:solidFill>
                <a:latin typeface="Varela Round"/>
                <a:ea typeface="Varela Round"/>
                <a:cs typeface="Varela Round"/>
                <a:sym typeface="Varela Round"/>
              </a:rPr>
            </a:br>
            <a:r>
              <a:rPr lang="en-GB" sz="3200">
                <a:solidFill>
                  <a:srgbClr val="401C91"/>
                </a:solidFill>
                <a:latin typeface="Varela Round"/>
                <a:ea typeface="Varela Round"/>
                <a:cs typeface="Varela Round"/>
                <a:sym typeface="Varela Round"/>
              </a:rPr>
              <a:t>What can we do here at our school? </a:t>
            </a:r>
            <a:endParaRPr sz="3200"/>
          </a:p>
        </p:txBody>
      </p:sp>
      <p:sp>
        <p:nvSpPr>
          <p:cNvPr id="232" name="Google Shape;232;p13"/>
          <p:cNvSpPr txBox="1">
            <a:spLocks noGrp="1"/>
          </p:cNvSpPr>
          <p:nvPr>
            <p:ph type="body" idx="1"/>
          </p:nvPr>
        </p:nvSpPr>
        <p:spPr>
          <a:xfrm>
            <a:off x="457200" y="2164976"/>
            <a:ext cx="8229600" cy="39611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01C91"/>
              </a:buClr>
              <a:buSzPts val="3200"/>
              <a:buChar char="•"/>
            </a:pPr>
            <a:r>
              <a:rPr lang="en-GB">
                <a:solidFill>
                  <a:srgbClr val="401C91"/>
                </a:solidFill>
              </a:rPr>
              <a:t>1.</a:t>
            </a:r>
            <a:endParaRPr/>
          </a:p>
          <a:p>
            <a:pPr marL="342900" lvl="0" indent="-342900" algn="l" rtl="0">
              <a:spcBef>
                <a:spcPts val="640"/>
              </a:spcBef>
              <a:spcAft>
                <a:spcPts val="0"/>
              </a:spcAft>
              <a:buClr>
                <a:srgbClr val="401C91"/>
              </a:buClr>
              <a:buSzPts val="3200"/>
              <a:buChar char="•"/>
            </a:pPr>
            <a:r>
              <a:rPr lang="en-GB">
                <a:solidFill>
                  <a:srgbClr val="401C91"/>
                </a:solidFill>
              </a:rPr>
              <a:t>2</a:t>
            </a:r>
            <a:endParaRPr/>
          </a:p>
          <a:p>
            <a:pPr marL="342900" lvl="0" indent="-342900" algn="l" rtl="0">
              <a:spcBef>
                <a:spcPts val="640"/>
              </a:spcBef>
              <a:spcAft>
                <a:spcPts val="0"/>
              </a:spcAft>
              <a:buClr>
                <a:srgbClr val="401C91"/>
              </a:buClr>
              <a:buSzPts val="3200"/>
              <a:buChar char="•"/>
            </a:pPr>
            <a:r>
              <a:rPr lang="en-GB">
                <a:solidFill>
                  <a:srgbClr val="401C91"/>
                </a:solidFill>
              </a:rPr>
              <a:t>3</a:t>
            </a:r>
            <a:endParaRPr/>
          </a:p>
          <a:p>
            <a:pPr marL="342900" lvl="0" indent="-342900" algn="l" rtl="0">
              <a:spcBef>
                <a:spcPts val="640"/>
              </a:spcBef>
              <a:spcAft>
                <a:spcPts val="0"/>
              </a:spcAft>
              <a:buClr>
                <a:srgbClr val="401C91"/>
              </a:buClr>
              <a:buSzPts val="3200"/>
              <a:buChar char="•"/>
            </a:pPr>
            <a:r>
              <a:rPr lang="en-GB">
                <a:solidFill>
                  <a:srgbClr val="401C91"/>
                </a:solidFill>
              </a:rPr>
              <a:t>4</a:t>
            </a:r>
            <a:endParaRPr/>
          </a:p>
          <a:p>
            <a:pPr marL="342900" lvl="0" indent="-139700" algn="l" rtl="0">
              <a:spcBef>
                <a:spcPts val="640"/>
              </a:spcBef>
              <a:spcAft>
                <a:spcPts val="0"/>
              </a:spcAft>
              <a:buClr>
                <a:schemeClr val="dk1"/>
              </a:buClr>
              <a:buSzPts val="3200"/>
              <a:buNone/>
            </a:pPr>
            <a:endParaRPr/>
          </a:p>
        </p:txBody>
      </p:sp>
      <p:pic>
        <p:nvPicPr>
          <p:cNvPr id="233" name="Google Shape;233;p13" descr="Lift our Mood.jpg"/>
          <p:cNvPicPr preferRelativeResize="0"/>
          <p:nvPr/>
        </p:nvPicPr>
        <p:blipFill rotWithShape="1">
          <a:blip r:embed="rId3">
            <a:alphaModFix/>
          </a:blip>
          <a:srcRect l="53953"/>
          <a:stretch/>
        </p:blipFill>
        <p:spPr>
          <a:xfrm>
            <a:off x="457200" y="639579"/>
            <a:ext cx="806824" cy="1151727"/>
          </a:xfrm>
          <a:prstGeom prst="rect">
            <a:avLst/>
          </a:prstGeom>
          <a:noFill/>
          <a:ln>
            <a:noFill/>
          </a:ln>
        </p:spPr>
      </p:pic>
      <p:sp>
        <p:nvSpPr>
          <p:cNvPr id="234" name="Google Shape;234;p13"/>
          <p:cNvSpPr/>
          <p:nvPr/>
        </p:nvSpPr>
        <p:spPr>
          <a:xfrm>
            <a:off x="457200" y="5952225"/>
            <a:ext cx="2234400" cy="46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4" descr="Page14.jpg"/>
          <p:cNvPicPr preferRelativeResize="0"/>
          <p:nvPr/>
        </p:nvPicPr>
        <p:blipFill rotWithShape="1">
          <a:blip r:embed="rId3">
            <a:alphaModFix/>
          </a:blip>
          <a:srcRect/>
          <a:stretch/>
        </p:blipFill>
        <p:spPr>
          <a:xfrm>
            <a:off x="762000" y="1620849"/>
            <a:ext cx="3891096" cy="4437662"/>
          </a:xfrm>
          <a:prstGeom prst="rect">
            <a:avLst/>
          </a:prstGeom>
          <a:noFill/>
          <a:ln>
            <a:noFill/>
          </a:ln>
        </p:spPr>
      </p:pic>
      <p:sp>
        <p:nvSpPr>
          <p:cNvPr id="241" name="Google Shape;241;p14"/>
          <p:cNvSpPr txBox="1"/>
          <p:nvPr/>
        </p:nvSpPr>
        <p:spPr>
          <a:xfrm>
            <a:off x="5113875" y="1504549"/>
            <a:ext cx="2995200" cy="1215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700">
                <a:solidFill>
                  <a:srgbClr val="401C91"/>
                </a:solidFill>
                <a:latin typeface="Varela Round"/>
                <a:ea typeface="Varela Round"/>
                <a:cs typeface="Varela Round"/>
                <a:sym typeface="Varela Round"/>
              </a:rPr>
              <a:t>Local signposts</a:t>
            </a:r>
            <a:endParaRPr sz="1500"/>
          </a:p>
          <a:p>
            <a:pPr marL="0" marR="0" lvl="0" indent="0" algn="l" rtl="0">
              <a:lnSpc>
                <a:spcPct val="50000"/>
              </a:lnSpc>
              <a:spcBef>
                <a:spcPts val="0"/>
              </a:spcBef>
              <a:spcAft>
                <a:spcPts val="0"/>
              </a:spcAft>
              <a:buNone/>
            </a:pPr>
            <a:endParaRPr sz="1600">
              <a:solidFill>
                <a:srgbClr val="6A7883"/>
              </a:solidFill>
              <a:latin typeface="Varela Round"/>
              <a:ea typeface="Varela Round"/>
              <a:cs typeface="Varela Round"/>
              <a:sym typeface="Varela Round"/>
            </a:endParaRPr>
          </a:p>
          <a:p>
            <a:pPr marL="0" marR="0" lvl="0" indent="0" algn="l" rtl="0">
              <a:spcBef>
                <a:spcPts val="0"/>
              </a:spcBef>
              <a:spcAft>
                <a:spcPts val="0"/>
              </a:spcAft>
              <a:buNone/>
            </a:pPr>
            <a:r>
              <a:rPr lang="en-GB" sz="1200">
                <a:solidFill>
                  <a:srgbClr val="6A7883"/>
                </a:solidFill>
                <a:latin typeface="Varela Round"/>
                <a:ea typeface="Varela Round"/>
                <a:cs typeface="Varela Round"/>
                <a:sym typeface="Varela Round"/>
              </a:rPr>
              <a:t>Think of your own, starting with family, friends, and school. Who else could you connect with locally? Keep this information to hand!</a:t>
            </a:r>
            <a:endParaRPr/>
          </a:p>
        </p:txBody>
      </p:sp>
      <p:sp>
        <p:nvSpPr>
          <p:cNvPr id="242" name="Google Shape;242;p14"/>
          <p:cNvSpPr txBox="1"/>
          <p:nvPr/>
        </p:nvSpPr>
        <p:spPr>
          <a:xfrm>
            <a:off x="941891" y="1504545"/>
            <a:ext cx="3531300" cy="3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700">
                <a:solidFill>
                  <a:srgbClr val="401C91"/>
                </a:solidFill>
                <a:latin typeface="Varela Round"/>
                <a:ea typeface="Varela Round"/>
                <a:cs typeface="Varela Round"/>
                <a:sym typeface="Varela Round"/>
              </a:rPr>
              <a:t>National signpost</a:t>
            </a:r>
            <a:r>
              <a:rPr lang="en-GB" sz="1600">
                <a:solidFill>
                  <a:srgbClr val="401C91"/>
                </a:solidFill>
                <a:latin typeface="Varela Round"/>
                <a:ea typeface="Varela Round"/>
                <a:cs typeface="Varela Round"/>
                <a:sym typeface="Varela Round"/>
              </a:rPr>
              <a:t>s</a:t>
            </a:r>
            <a:endParaRPr/>
          </a:p>
        </p:txBody>
      </p:sp>
      <p:sp>
        <p:nvSpPr>
          <p:cNvPr id="243" name="Google Shape;243;p14"/>
          <p:cNvSpPr txBox="1"/>
          <p:nvPr/>
        </p:nvSpPr>
        <p:spPr>
          <a:xfrm>
            <a:off x="910166" y="609335"/>
            <a:ext cx="773497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401C91"/>
                </a:solidFill>
                <a:latin typeface="Varela Round"/>
                <a:ea typeface="Varela Round"/>
                <a:cs typeface="Varela Round"/>
                <a:sym typeface="Varela Round"/>
              </a:rPr>
              <a:t> </a:t>
            </a:r>
            <a:r>
              <a:rPr lang="en-GB" sz="3200">
                <a:solidFill>
                  <a:srgbClr val="401C91"/>
                </a:solidFill>
                <a:latin typeface="Varela Round"/>
                <a:ea typeface="Varela Round"/>
                <a:cs typeface="Varela Round"/>
                <a:sym typeface="Varela Round"/>
              </a:rPr>
              <a:t>Where to get help</a:t>
            </a:r>
            <a:endParaRPr/>
          </a:p>
        </p:txBody>
      </p:sp>
      <p:sp>
        <p:nvSpPr>
          <p:cNvPr id="244" name="Google Shape;244;p14"/>
          <p:cNvSpPr/>
          <p:nvPr/>
        </p:nvSpPr>
        <p:spPr>
          <a:xfrm>
            <a:off x="1174750" y="1993900"/>
            <a:ext cx="1416050" cy="5585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5" name="Google Shape;245;p14" descr="Stem4-RGB-Logo.png"/>
          <p:cNvPicPr preferRelativeResize="0"/>
          <p:nvPr/>
        </p:nvPicPr>
        <p:blipFill rotWithShape="1">
          <a:blip r:embed="rId4">
            <a:alphaModFix/>
          </a:blip>
          <a:srcRect/>
          <a:stretch/>
        </p:blipFill>
        <p:spPr>
          <a:xfrm>
            <a:off x="1056217" y="1830688"/>
            <a:ext cx="1579034" cy="832778"/>
          </a:xfrm>
          <a:prstGeom prst="rect">
            <a:avLst/>
          </a:prstGeom>
          <a:noFill/>
          <a:ln>
            <a:noFill/>
          </a:ln>
        </p:spPr>
      </p:pic>
      <p:sp>
        <p:nvSpPr>
          <p:cNvPr id="246" name="Google Shape;246;p14"/>
          <p:cNvSpPr/>
          <p:nvPr/>
        </p:nvSpPr>
        <p:spPr>
          <a:xfrm>
            <a:off x="457200" y="5952225"/>
            <a:ext cx="2234400" cy="448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5"/>
          <p:cNvPicPr preferRelativeResize="0"/>
          <p:nvPr/>
        </p:nvPicPr>
        <p:blipFill rotWithShape="1">
          <a:blip r:embed="rId3">
            <a:alphaModFix/>
          </a:blip>
          <a:srcRect/>
          <a:stretch/>
        </p:blipFill>
        <p:spPr>
          <a:xfrm>
            <a:off x="1072947" y="938096"/>
            <a:ext cx="3243560" cy="4386939"/>
          </a:xfrm>
          <a:prstGeom prst="rect">
            <a:avLst/>
          </a:prstGeom>
          <a:noFill/>
          <a:ln>
            <a:noFill/>
          </a:ln>
        </p:spPr>
      </p:pic>
      <p:sp>
        <p:nvSpPr>
          <p:cNvPr id="253" name="Google Shape;253;p15"/>
          <p:cNvSpPr/>
          <p:nvPr/>
        </p:nvSpPr>
        <p:spPr>
          <a:xfrm>
            <a:off x="483079" y="5919904"/>
            <a:ext cx="1915064" cy="498149"/>
          </a:xfrm>
          <a:prstGeom prst="rect">
            <a:avLst/>
          </a:prstGeom>
          <a:solidFill>
            <a:srgbClr val="401C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4951050" y="2692200"/>
            <a:ext cx="3061500" cy="2678100"/>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401C91"/>
                </a:solidFill>
                <a:latin typeface="Varela Round"/>
                <a:ea typeface="Varela Round"/>
                <a:cs typeface="Varela Round"/>
                <a:sym typeface="Varela Round"/>
              </a:rPr>
              <a:t>stem4 was founded in 2011 </a:t>
            </a:r>
            <a:endParaRPr/>
          </a:p>
          <a:p>
            <a:pPr marL="0" marR="0" lvl="0" indent="0" algn="l" rtl="0">
              <a:spcBef>
                <a:spcPts val="0"/>
              </a:spcBef>
              <a:spcAft>
                <a:spcPts val="0"/>
              </a:spcAft>
              <a:buNone/>
            </a:pPr>
            <a:r>
              <a:rPr lang="en-GB" sz="2800">
                <a:solidFill>
                  <a:srgbClr val="401C91"/>
                </a:solidFill>
                <a:latin typeface="Varela Round"/>
                <a:ea typeface="Varela Round"/>
                <a:cs typeface="Varela Round"/>
                <a:sym typeface="Varela Round"/>
              </a:rPr>
              <a:t>by Consultant Clinical Psychologist </a:t>
            </a:r>
            <a:endParaRPr/>
          </a:p>
          <a:p>
            <a:pPr marL="0" marR="0" lvl="0" indent="0" algn="l" rtl="0">
              <a:spcBef>
                <a:spcPts val="0"/>
              </a:spcBef>
              <a:spcAft>
                <a:spcPts val="0"/>
              </a:spcAft>
              <a:buNone/>
            </a:pPr>
            <a:r>
              <a:rPr lang="en-GB" sz="2800">
                <a:solidFill>
                  <a:srgbClr val="401C91"/>
                </a:solidFill>
                <a:latin typeface="Varela Round"/>
                <a:ea typeface="Varela Round"/>
                <a:cs typeface="Varela Round"/>
                <a:sym typeface="Varela Round"/>
              </a:rPr>
              <a:t>Dr Nihara Krause</a:t>
            </a:r>
            <a:endParaRPr/>
          </a:p>
        </p:txBody>
      </p:sp>
      <p:pic>
        <p:nvPicPr>
          <p:cNvPr id="97" name="Google Shape;97;p2" descr="Stem4-RGB-Logo.png"/>
          <p:cNvPicPr preferRelativeResize="0"/>
          <p:nvPr/>
        </p:nvPicPr>
        <p:blipFill rotWithShape="1">
          <a:blip r:embed="rId3">
            <a:alphaModFix/>
          </a:blip>
          <a:srcRect/>
          <a:stretch/>
        </p:blipFill>
        <p:spPr>
          <a:xfrm>
            <a:off x="2468496" y="431852"/>
            <a:ext cx="4207008" cy="2218765"/>
          </a:xfrm>
          <a:prstGeom prst="rect">
            <a:avLst/>
          </a:prstGeom>
          <a:noFill/>
          <a:ln>
            <a:noFill/>
          </a:ln>
        </p:spPr>
      </p:pic>
      <p:pic>
        <p:nvPicPr>
          <p:cNvPr id="98" name="Google Shape;98;p2" descr="Stem4 + Characters.jpg"/>
          <p:cNvPicPr preferRelativeResize="0"/>
          <p:nvPr/>
        </p:nvPicPr>
        <p:blipFill rotWithShape="1">
          <a:blip r:embed="rId4">
            <a:alphaModFix/>
          </a:blip>
          <a:srcRect l="20567" t="8083" r="68081" b="83565"/>
          <a:stretch/>
        </p:blipFill>
        <p:spPr>
          <a:xfrm rot="-801946">
            <a:off x="2908733" y="2355362"/>
            <a:ext cx="844899" cy="304801"/>
          </a:xfrm>
          <a:prstGeom prst="rect">
            <a:avLst/>
          </a:prstGeom>
          <a:noFill/>
          <a:ln>
            <a:noFill/>
          </a:ln>
        </p:spPr>
      </p:pic>
      <p:pic>
        <p:nvPicPr>
          <p:cNvPr id="99" name="Google Shape;99;p2" descr="Stem4 + Characters.jpg"/>
          <p:cNvPicPr preferRelativeResize="0"/>
          <p:nvPr/>
        </p:nvPicPr>
        <p:blipFill rotWithShape="1">
          <a:blip r:embed="rId4">
            <a:alphaModFix/>
          </a:blip>
          <a:srcRect l="20567" t="7212" r="68081" b="83565"/>
          <a:stretch/>
        </p:blipFill>
        <p:spPr>
          <a:xfrm>
            <a:off x="2672848" y="2692212"/>
            <a:ext cx="765202" cy="304801"/>
          </a:xfrm>
          <a:prstGeom prst="rect">
            <a:avLst/>
          </a:prstGeom>
          <a:noFill/>
          <a:ln>
            <a:noFill/>
          </a:ln>
        </p:spPr>
      </p:pic>
      <p:sp>
        <p:nvSpPr>
          <p:cNvPr id="100" name="Google Shape;100;p2"/>
          <p:cNvSpPr/>
          <p:nvPr/>
        </p:nvSpPr>
        <p:spPr>
          <a:xfrm>
            <a:off x="521318" y="6003985"/>
            <a:ext cx="2290892" cy="3993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1" name="Google Shape;101;p2"/>
          <p:cNvPicPr preferRelativeResize="0"/>
          <p:nvPr/>
        </p:nvPicPr>
        <p:blipFill rotWithShape="1">
          <a:blip r:embed="rId5">
            <a:alphaModFix/>
          </a:blip>
          <a:srcRect/>
          <a:stretch/>
        </p:blipFill>
        <p:spPr>
          <a:xfrm>
            <a:off x="765549" y="3203175"/>
            <a:ext cx="2119400" cy="2150324"/>
          </a:xfrm>
          <a:prstGeom prst="rect">
            <a:avLst/>
          </a:prstGeom>
          <a:noFill/>
          <a:ln>
            <a:noFill/>
          </a:ln>
        </p:spPr>
      </p:pic>
      <p:pic>
        <p:nvPicPr>
          <p:cNvPr id="102" name="Google Shape;102;p2" descr="Stem4 + Characters.jpg"/>
          <p:cNvPicPr preferRelativeResize="0"/>
          <p:nvPr/>
        </p:nvPicPr>
        <p:blipFill rotWithShape="1">
          <a:blip r:embed="rId4">
            <a:alphaModFix/>
          </a:blip>
          <a:srcRect l="21137" t="8082" r="68079" b="84646"/>
          <a:stretch/>
        </p:blipFill>
        <p:spPr>
          <a:xfrm rot="1444647">
            <a:off x="2446266" y="2996822"/>
            <a:ext cx="584343" cy="2420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457200" y="522807"/>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01C91"/>
              </a:buClr>
              <a:buSzPts val="2400"/>
              <a:buFont typeface="Varela Round"/>
              <a:buNone/>
            </a:pPr>
            <a:br>
              <a:rPr lang="en-GB" sz="2400">
                <a:solidFill>
                  <a:srgbClr val="401C91"/>
                </a:solidFill>
                <a:latin typeface="Varela Round"/>
                <a:ea typeface="Varela Round"/>
                <a:cs typeface="Varela Round"/>
                <a:sym typeface="Varela Round"/>
              </a:rPr>
            </a:br>
            <a:r>
              <a:rPr lang="en-GB" sz="2800">
                <a:solidFill>
                  <a:srgbClr val="401C91"/>
                </a:solidFill>
                <a:latin typeface="Varela Round"/>
                <a:ea typeface="Varela Round"/>
                <a:cs typeface="Varela Round"/>
                <a:sym typeface="Varela Round"/>
              </a:rPr>
              <a:t>1 in 6 young people have experienced mental ill health</a:t>
            </a:r>
            <a:endParaRPr sz="2800"/>
          </a:p>
        </p:txBody>
      </p:sp>
      <p:pic>
        <p:nvPicPr>
          <p:cNvPr id="109" name="Google Shape;109;p3"/>
          <p:cNvPicPr preferRelativeResize="0"/>
          <p:nvPr/>
        </p:nvPicPr>
        <p:blipFill rotWithShape="1">
          <a:blip r:embed="rId3">
            <a:alphaModFix/>
          </a:blip>
          <a:srcRect/>
          <a:stretch/>
        </p:blipFill>
        <p:spPr>
          <a:xfrm>
            <a:off x="4793390" y="2701516"/>
            <a:ext cx="1295581" cy="2133898"/>
          </a:xfrm>
          <a:prstGeom prst="rect">
            <a:avLst/>
          </a:prstGeom>
          <a:noFill/>
          <a:ln>
            <a:noFill/>
          </a:ln>
        </p:spPr>
      </p:pic>
      <p:pic>
        <p:nvPicPr>
          <p:cNvPr id="110" name="Google Shape;110;p3"/>
          <p:cNvPicPr preferRelativeResize="0"/>
          <p:nvPr/>
        </p:nvPicPr>
        <p:blipFill rotWithShape="1">
          <a:blip r:embed="rId4">
            <a:alphaModFix/>
          </a:blip>
          <a:srcRect/>
          <a:stretch/>
        </p:blipFill>
        <p:spPr>
          <a:xfrm>
            <a:off x="5914576" y="2646223"/>
            <a:ext cx="2247579" cy="3146611"/>
          </a:xfrm>
          <a:prstGeom prst="rect">
            <a:avLst/>
          </a:prstGeom>
          <a:noFill/>
          <a:ln>
            <a:noFill/>
          </a:ln>
        </p:spPr>
      </p:pic>
      <p:pic>
        <p:nvPicPr>
          <p:cNvPr id="111" name="Google Shape;111;p3"/>
          <p:cNvPicPr preferRelativeResize="0"/>
          <p:nvPr/>
        </p:nvPicPr>
        <p:blipFill rotWithShape="1">
          <a:blip r:embed="rId4">
            <a:alphaModFix/>
          </a:blip>
          <a:srcRect/>
          <a:stretch/>
        </p:blipFill>
        <p:spPr>
          <a:xfrm>
            <a:off x="5561367" y="0"/>
            <a:ext cx="2769995" cy="3877994"/>
          </a:xfrm>
          <a:prstGeom prst="rect">
            <a:avLst/>
          </a:prstGeom>
          <a:noFill/>
          <a:ln>
            <a:noFill/>
          </a:ln>
        </p:spPr>
      </p:pic>
      <p:pic>
        <p:nvPicPr>
          <p:cNvPr id="112" name="Google Shape;112;p3"/>
          <p:cNvPicPr preferRelativeResize="0"/>
          <p:nvPr/>
        </p:nvPicPr>
        <p:blipFill rotWithShape="1">
          <a:blip r:embed="rId4">
            <a:alphaModFix/>
          </a:blip>
          <a:srcRect/>
          <a:stretch/>
        </p:blipFill>
        <p:spPr>
          <a:xfrm>
            <a:off x="1539458" y="2451410"/>
            <a:ext cx="2900723" cy="4061012"/>
          </a:xfrm>
          <a:prstGeom prst="rect">
            <a:avLst/>
          </a:prstGeom>
          <a:noFill/>
          <a:ln>
            <a:noFill/>
          </a:ln>
        </p:spPr>
      </p:pic>
      <p:pic>
        <p:nvPicPr>
          <p:cNvPr id="113" name="Google Shape;113;p3"/>
          <p:cNvPicPr preferRelativeResize="0"/>
          <p:nvPr/>
        </p:nvPicPr>
        <p:blipFill rotWithShape="1">
          <a:blip r:embed="rId4">
            <a:alphaModFix/>
          </a:blip>
          <a:srcRect t="38303"/>
          <a:stretch/>
        </p:blipFill>
        <p:spPr>
          <a:xfrm>
            <a:off x="2342029" y="2315256"/>
            <a:ext cx="2825804" cy="2392559"/>
          </a:xfrm>
          <a:prstGeom prst="rect">
            <a:avLst/>
          </a:prstGeom>
          <a:noFill/>
          <a:ln>
            <a:noFill/>
          </a:ln>
        </p:spPr>
      </p:pic>
      <p:pic>
        <p:nvPicPr>
          <p:cNvPr id="114" name="Google Shape;114;p3"/>
          <p:cNvPicPr preferRelativeResize="0"/>
          <p:nvPr/>
        </p:nvPicPr>
        <p:blipFill rotWithShape="1">
          <a:blip r:embed="rId4">
            <a:alphaModFix/>
          </a:blip>
          <a:srcRect t="39523"/>
          <a:stretch/>
        </p:blipFill>
        <p:spPr>
          <a:xfrm>
            <a:off x="368437" y="1563565"/>
            <a:ext cx="2825803" cy="2392560"/>
          </a:xfrm>
          <a:prstGeom prst="rect">
            <a:avLst/>
          </a:prstGeom>
          <a:noFill/>
          <a:ln>
            <a:noFill/>
          </a:ln>
        </p:spPr>
      </p:pic>
      <p:sp>
        <p:nvSpPr>
          <p:cNvPr id="115" name="Google Shape;115;p3"/>
          <p:cNvSpPr/>
          <p:nvPr/>
        </p:nvSpPr>
        <p:spPr>
          <a:xfrm>
            <a:off x="457200" y="5952325"/>
            <a:ext cx="2234100" cy="485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01C91"/>
              </a:buClr>
              <a:buSzPts val="2400"/>
              <a:buFont typeface="Varela Round"/>
              <a:buNone/>
            </a:pPr>
            <a:br>
              <a:rPr lang="en-GB" sz="2400">
                <a:solidFill>
                  <a:srgbClr val="401C91"/>
                </a:solidFill>
                <a:latin typeface="Varela Round"/>
                <a:ea typeface="Varela Round"/>
                <a:cs typeface="Varela Round"/>
                <a:sym typeface="Varela Round"/>
              </a:rPr>
            </a:br>
            <a:r>
              <a:rPr lang="en-GB" sz="2800">
                <a:solidFill>
                  <a:srgbClr val="401C91"/>
                </a:solidFill>
                <a:latin typeface="Varela Round"/>
                <a:ea typeface="Varela Round"/>
                <a:cs typeface="Varela Round"/>
                <a:sym typeface="Varela Round"/>
              </a:rPr>
              <a:t>stem4’s Mission </a:t>
            </a:r>
            <a:endParaRPr sz="2800"/>
          </a:p>
        </p:txBody>
      </p:sp>
      <p:sp>
        <p:nvSpPr>
          <p:cNvPr id="122" name="Google Shape;122;p4"/>
          <p:cNvSpPr txBox="1">
            <a:spLocks noGrp="1"/>
          </p:cNvSpPr>
          <p:nvPr>
            <p:ph type="body" idx="1"/>
          </p:nvPr>
        </p:nvSpPr>
        <p:spPr>
          <a:xfrm>
            <a:off x="514475" y="1206400"/>
            <a:ext cx="5699400" cy="479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a:solidFill>
                <a:srgbClr val="401C91"/>
              </a:solidFill>
              <a:latin typeface="Varela Round"/>
              <a:ea typeface="Varela Round"/>
              <a:cs typeface="Varela Round"/>
              <a:sym typeface="Varela Round"/>
            </a:endParaRPr>
          </a:p>
          <a:p>
            <a:pPr marL="0" lvl="0" indent="0" algn="l" rtl="0">
              <a:spcBef>
                <a:spcPts val="640"/>
              </a:spcBef>
              <a:spcAft>
                <a:spcPts val="0"/>
              </a:spcAft>
              <a:buClr>
                <a:srgbClr val="401C91"/>
              </a:buClr>
              <a:buSzPts val="3200"/>
              <a:buNone/>
            </a:pPr>
            <a:r>
              <a:rPr lang="en-GB">
                <a:solidFill>
                  <a:srgbClr val="401C91"/>
                </a:solidFill>
                <a:latin typeface="Varela Round"/>
                <a:ea typeface="Varela Round"/>
                <a:cs typeface="Varela Round"/>
                <a:sym typeface="Varela Round"/>
              </a:rPr>
              <a:t>To educate on the early signs and symptoms of mental ill-health, so that we can enhance early detection </a:t>
            </a:r>
            <a:endParaRPr>
              <a:solidFill>
                <a:srgbClr val="401C91"/>
              </a:solidFill>
              <a:latin typeface="Varela Round"/>
              <a:ea typeface="Varela Round"/>
              <a:cs typeface="Varela Round"/>
              <a:sym typeface="Varela Round"/>
            </a:endParaRPr>
          </a:p>
          <a:p>
            <a:pPr marL="0" lvl="0" indent="0" algn="l" rtl="0">
              <a:spcBef>
                <a:spcPts val="640"/>
              </a:spcBef>
              <a:spcAft>
                <a:spcPts val="0"/>
              </a:spcAft>
              <a:buClr>
                <a:srgbClr val="401C91"/>
              </a:buClr>
              <a:buSzPts val="3200"/>
              <a:buNone/>
            </a:pPr>
            <a:r>
              <a:rPr lang="en-GB">
                <a:solidFill>
                  <a:srgbClr val="401C91"/>
                </a:solidFill>
                <a:latin typeface="Varela Round"/>
                <a:ea typeface="Varela Round"/>
                <a:cs typeface="Varela Round"/>
                <a:sym typeface="Varela Round"/>
              </a:rPr>
              <a:t>and prevent mental </a:t>
            </a:r>
            <a:endParaRPr>
              <a:solidFill>
                <a:srgbClr val="401C91"/>
              </a:solidFill>
              <a:latin typeface="Varela Round"/>
              <a:ea typeface="Varela Round"/>
              <a:cs typeface="Varela Round"/>
              <a:sym typeface="Varela Round"/>
            </a:endParaRPr>
          </a:p>
          <a:p>
            <a:pPr marL="0" lvl="0" indent="0" algn="l" rtl="0">
              <a:spcBef>
                <a:spcPts val="640"/>
              </a:spcBef>
              <a:spcAft>
                <a:spcPts val="0"/>
              </a:spcAft>
              <a:buClr>
                <a:srgbClr val="401C91"/>
              </a:buClr>
              <a:buSzPts val="3200"/>
              <a:buNone/>
            </a:pPr>
            <a:r>
              <a:rPr lang="en-GB">
                <a:solidFill>
                  <a:srgbClr val="401C91"/>
                </a:solidFill>
                <a:latin typeface="Varela Round"/>
                <a:ea typeface="Varela Round"/>
                <a:cs typeface="Varela Round"/>
                <a:sym typeface="Varela Round"/>
              </a:rPr>
              <a:t>illness.</a:t>
            </a:r>
            <a:endParaRPr/>
          </a:p>
          <a:p>
            <a:pPr marL="0" lvl="0" indent="0" algn="l" rtl="0">
              <a:spcBef>
                <a:spcPts val="640"/>
              </a:spcBef>
              <a:spcAft>
                <a:spcPts val="0"/>
              </a:spcAft>
              <a:buClr>
                <a:schemeClr val="dk1"/>
              </a:buClr>
              <a:buSzPts val="3200"/>
              <a:buNone/>
            </a:pPr>
            <a:endParaRPr>
              <a:solidFill>
                <a:srgbClr val="401C91"/>
              </a:solidFill>
              <a:latin typeface="Varela Round"/>
              <a:ea typeface="Varela Round"/>
              <a:cs typeface="Varela Round"/>
              <a:sym typeface="Varela Round"/>
            </a:endParaRPr>
          </a:p>
        </p:txBody>
      </p:sp>
      <p:sp>
        <p:nvSpPr>
          <p:cNvPr id="123" name="Google Shape;123;p4"/>
          <p:cNvSpPr/>
          <p:nvPr/>
        </p:nvSpPr>
        <p:spPr>
          <a:xfrm>
            <a:off x="514473" y="5846066"/>
            <a:ext cx="2234242" cy="5601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4" name="Google Shape;124;p4"/>
          <p:cNvPicPr preferRelativeResize="0"/>
          <p:nvPr/>
        </p:nvPicPr>
        <p:blipFill>
          <a:blip r:embed="rId3">
            <a:alphaModFix/>
          </a:blip>
          <a:stretch>
            <a:fillRect/>
          </a:stretch>
        </p:blipFill>
        <p:spPr>
          <a:xfrm>
            <a:off x="5679625" y="2541425"/>
            <a:ext cx="3163050" cy="3584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5" descr="stem4 overview montage.jpg"/>
          <p:cNvPicPr preferRelativeResize="0"/>
          <p:nvPr/>
        </p:nvPicPr>
        <p:blipFill rotWithShape="1">
          <a:blip r:embed="rId3">
            <a:alphaModFix/>
          </a:blip>
          <a:srcRect/>
          <a:stretch/>
        </p:blipFill>
        <p:spPr>
          <a:xfrm>
            <a:off x="475322" y="1856258"/>
            <a:ext cx="8193356" cy="3502660"/>
          </a:xfrm>
          <a:prstGeom prst="rect">
            <a:avLst/>
          </a:prstGeom>
          <a:noFill/>
          <a:ln>
            <a:noFill/>
          </a:ln>
        </p:spPr>
      </p:pic>
      <p:sp>
        <p:nvSpPr>
          <p:cNvPr id="131" name="Google Shape;131;p5"/>
          <p:cNvSpPr/>
          <p:nvPr/>
        </p:nvSpPr>
        <p:spPr>
          <a:xfrm>
            <a:off x="3441700" y="5207560"/>
            <a:ext cx="2292350" cy="497840"/>
          </a:xfrm>
          <a:prstGeom prst="rect">
            <a:avLst/>
          </a:prstGeom>
          <a:solidFill>
            <a:srgbClr val="401C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5"/>
          <p:cNvSpPr txBox="1"/>
          <p:nvPr/>
        </p:nvSpPr>
        <p:spPr>
          <a:xfrm>
            <a:off x="482600" y="5226610"/>
            <a:ext cx="816254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lt1"/>
                </a:solidFill>
                <a:latin typeface="Varela Round"/>
                <a:ea typeface="Varela Round"/>
                <a:cs typeface="Varela Round"/>
                <a:sym typeface="Varela Round"/>
              </a:rPr>
              <a:t>stem4.org.uk</a:t>
            </a:r>
            <a:endParaRPr/>
          </a:p>
        </p:txBody>
      </p:sp>
      <p:sp>
        <p:nvSpPr>
          <p:cNvPr id="133" name="Google Shape;133;p5"/>
          <p:cNvSpPr txBox="1"/>
          <p:nvPr/>
        </p:nvSpPr>
        <p:spPr>
          <a:xfrm>
            <a:off x="482600" y="655930"/>
            <a:ext cx="8162544" cy="1200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401C91"/>
                </a:solidFill>
                <a:latin typeface="Varela Round"/>
                <a:ea typeface="Varela Round"/>
                <a:cs typeface="Varela Round"/>
                <a:sym typeface="Varela Round"/>
              </a:rPr>
              <a:t>You might know stem4 through their website</a:t>
            </a:r>
            <a:br>
              <a:rPr lang="en-GB" sz="2400">
                <a:solidFill>
                  <a:srgbClr val="401C91"/>
                </a:solidFill>
                <a:latin typeface="Varela Round"/>
                <a:ea typeface="Varela Round"/>
                <a:cs typeface="Varela Round"/>
                <a:sym typeface="Varela Round"/>
              </a:rPr>
            </a:br>
            <a:r>
              <a:rPr lang="en-GB" sz="2400">
                <a:solidFill>
                  <a:srgbClr val="401C91"/>
                </a:solidFill>
                <a:latin typeface="Varela Round"/>
                <a:ea typeface="Varela Round"/>
                <a:cs typeface="Varela Round"/>
                <a:sym typeface="Varela Round"/>
              </a:rPr>
              <a:t>and free resources, conferences, or Head Ed</a:t>
            </a:r>
            <a:br>
              <a:rPr lang="en-GB" sz="2400">
                <a:solidFill>
                  <a:srgbClr val="401C91"/>
                </a:solidFill>
                <a:latin typeface="Varela Round"/>
                <a:ea typeface="Varela Round"/>
                <a:cs typeface="Varela Round"/>
                <a:sym typeface="Varela Round"/>
              </a:rPr>
            </a:br>
            <a:r>
              <a:rPr lang="en-GB" sz="2400">
                <a:solidFill>
                  <a:srgbClr val="401C91"/>
                </a:solidFill>
                <a:latin typeface="Varela Round"/>
                <a:ea typeface="Varela Round"/>
                <a:cs typeface="Varela Round"/>
                <a:sym typeface="Varela Round"/>
              </a:rPr>
              <a:t>(stem4’s mental health literacy resource)</a:t>
            </a:r>
            <a:endParaRPr sz="2400">
              <a:solidFill>
                <a:srgbClr val="401C91"/>
              </a:solidFill>
              <a:latin typeface="Varela Round"/>
              <a:ea typeface="Varela Round"/>
              <a:cs typeface="Varela Round"/>
              <a:sym typeface="Varela Round"/>
            </a:endParaRPr>
          </a:p>
        </p:txBody>
      </p:sp>
      <p:sp>
        <p:nvSpPr>
          <p:cNvPr id="134" name="Google Shape;134;p5"/>
          <p:cNvSpPr/>
          <p:nvPr/>
        </p:nvSpPr>
        <p:spPr>
          <a:xfrm>
            <a:off x="482600" y="5921975"/>
            <a:ext cx="2234400" cy="49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6" descr="APPS x4.jpg"/>
          <p:cNvPicPr preferRelativeResize="0"/>
          <p:nvPr/>
        </p:nvPicPr>
        <p:blipFill rotWithShape="1">
          <a:blip r:embed="rId3">
            <a:alphaModFix/>
          </a:blip>
          <a:srcRect/>
          <a:stretch/>
        </p:blipFill>
        <p:spPr>
          <a:xfrm>
            <a:off x="402167" y="2156239"/>
            <a:ext cx="8336280" cy="1999488"/>
          </a:xfrm>
          <a:prstGeom prst="rect">
            <a:avLst/>
          </a:prstGeom>
          <a:noFill/>
          <a:ln>
            <a:noFill/>
          </a:ln>
        </p:spPr>
      </p:pic>
      <p:sp>
        <p:nvSpPr>
          <p:cNvPr id="141" name="Google Shape;141;p6"/>
          <p:cNvSpPr txBox="1"/>
          <p:nvPr/>
        </p:nvSpPr>
        <p:spPr>
          <a:xfrm>
            <a:off x="489113" y="834997"/>
            <a:ext cx="8162400" cy="538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500">
                <a:solidFill>
                  <a:srgbClr val="401C91"/>
                </a:solidFill>
                <a:latin typeface="Varela Round"/>
                <a:ea typeface="Varela Round"/>
                <a:cs typeface="Varela Round"/>
                <a:sym typeface="Varela Round"/>
              </a:rPr>
              <a:t>stem4’s </a:t>
            </a:r>
            <a:r>
              <a:rPr lang="en-GB" sz="2900">
                <a:solidFill>
                  <a:srgbClr val="401C91"/>
                </a:solidFill>
                <a:latin typeface="Varela Round"/>
                <a:ea typeface="Varela Round"/>
                <a:cs typeface="Varela Round"/>
                <a:sym typeface="Varela Round"/>
              </a:rPr>
              <a:t>free</a:t>
            </a:r>
            <a:r>
              <a:rPr lang="en-GB" sz="2500">
                <a:solidFill>
                  <a:srgbClr val="401C91"/>
                </a:solidFill>
                <a:latin typeface="Varela Round"/>
                <a:ea typeface="Varela Round"/>
                <a:cs typeface="Varela Round"/>
                <a:sym typeface="Varela Round"/>
              </a:rPr>
              <a:t> apps</a:t>
            </a:r>
            <a:endParaRPr sz="1500"/>
          </a:p>
        </p:txBody>
      </p:sp>
      <p:sp>
        <p:nvSpPr>
          <p:cNvPr id="142" name="Google Shape;142;p6"/>
          <p:cNvSpPr txBox="1"/>
          <p:nvPr/>
        </p:nvSpPr>
        <p:spPr>
          <a:xfrm>
            <a:off x="952500" y="3886266"/>
            <a:ext cx="1739900" cy="2564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aseline="30000">
                <a:solidFill>
                  <a:srgbClr val="401C91"/>
                </a:solidFill>
                <a:latin typeface="Varela Round"/>
                <a:ea typeface="Varela Round"/>
                <a:cs typeface="Varela Round"/>
                <a:sym typeface="Varela Round"/>
              </a:rPr>
              <a:t>calmharm.co.uk</a:t>
            </a:r>
            <a:endParaRPr sz="1600" baseline="30000">
              <a:solidFill>
                <a:srgbClr val="401C91"/>
              </a:solidFill>
              <a:latin typeface="Varela Round"/>
              <a:ea typeface="Varela Round"/>
              <a:cs typeface="Varela Round"/>
              <a:sym typeface="Varela Round"/>
            </a:endParaRPr>
          </a:p>
        </p:txBody>
      </p:sp>
      <p:sp>
        <p:nvSpPr>
          <p:cNvPr id="143" name="Google Shape;143;p6"/>
          <p:cNvSpPr txBox="1"/>
          <p:nvPr/>
        </p:nvSpPr>
        <p:spPr>
          <a:xfrm>
            <a:off x="2781300" y="3886266"/>
            <a:ext cx="1739900" cy="2564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aseline="30000">
                <a:solidFill>
                  <a:srgbClr val="401C91"/>
                </a:solidFill>
                <a:latin typeface="Varela Round"/>
                <a:ea typeface="Varela Round"/>
                <a:cs typeface="Varela Round"/>
                <a:sym typeface="Varela Round"/>
              </a:rPr>
              <a:t>clearfear.co.uk</a:t>
            </a:r>
            <a:endParaRPr sz="1600" baseline="30000">
              <a:solidFill>
                <a:srgbClr val="401C91"/>
              </a:solidFill>
              <a:latin typeface="Varela Round"/>
              <a:ea typeface="Varela Round"/>
              <a:cs typeface="Varela Round"/>
              <a:sym typeface="Varela Round"/>
            </a:endParaRPr>
          </a:p>
        </p:txBody>
      </p:sp>
      <p:sp>
        <p:nvSpPr>
          <p:cNvPr id="144" name="Google Shape;144;p6"/>
          <p:cNvSpPr txBox="1"/>
          <p:nvPr/>
        </p:nvSpPr>
        <p:spPr>
          <a:xfrm>
            <a:off x="4648200" y="3886266"/>
            <a:ext cx="1739900" cy="2564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aseline="30000">
                <a:solidFill>
                  <a:srgbClr val="401C91"/>
                </a:solidFill>
                <a:latin typeface="Varela Round"/>
                <a:ea typeface="Varela Round"/>
                <a:cs typeface="Varela Round"/>
                <a:sym typeface="Varela Round"/>
              </a:rPr>
              <a:t>movemood.co.uk</a:t>
            </a:r>
            <a:endParaRPr/>
          </a:p>
        </p:txBody>
      </p:sp>
      <p:sp>
        <p:nvSpPr>
          <p:cNvPr id="145" name="Google Shape;145;p6"/>
          <p:cNvSpPr txBox="1"/>
          <p:nvPr/>
        </p:nvSpPr>
        <p:spPr>
          <a:xfrm>
            <a:off x="6515100" y="3886266"/>
            <a:ext cx="1739900" cy="2564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aseline="30000">
                <a:solidFill>
                  <a:srgbClr val="401C91"/>
                </a:solidFill>
                <a:latin typeface="Varela Round"/>
                <a:ea typeface="Varela Round"/>
                <a:cs typeface="Varela Round"/>
                <a:sym typeface="Varela Round"/>
              </a:rPr>
              <a:t>combinedminds.co.uk</a:t>
            </a:r>
            <a:endParaRPr sz="1600" baseline="30000">
              <a:solidFill>
                <a:srgbClr val="401C91"/>
              </a:solidFill>
              <a:latin typeface="Varela Round"/>
              <a:ea typeface="Varela Round"/>
              <a:cs typeface="Varela Round"/>
              <a:sym typeface="Varela Round"/>
            </a:endParaRPr>
          </a:p>
        </p:txBody>
      </p:sp>
      <p:pic>
        <p:nvPicPr>
          <p:cNvPr id="146" name="Google Shape;146;p6"/>
          <p:cNvPicPr preferRelativeResize="0"/>
          <p:nvPr/>
        </p:nvPicPr>
        <p:blipFill rotWithShape="1">
          <a:blip r:embed="rId4">
            <a:alphaModFix/>
          </a:blip>
          <a:srcRect/>
          <a:stretch/>
        </p:blipFill>
        <p:spPr>
          <a:xfrm>
            <a:off x="1137905" y="660059"/>
            <a:ext cx="1079640" cy="1095395"/>
          </a:xfrm>
          <a:prstGeom prst="rect">
            <a:avLst/>
          </a:prstGeom>
          <a:noFill/>
          <a:ln>
            <a:noFill/>
          </a:ln>
        </p:spPr>
      </p:pic>
      <p:sp>
        <p:nvSpPr>
          <p:cNvPr id="147" name="Google Shape;147;p6"/>
          <p:cNvSpPr/>
          <p:nvPr/>
        </p:nvSpPr>
        <p:spPr>
          <a:xfrm>
            <a:off x="482600" y="5825201"/>
            <a:ext cx="2234242" cy="5601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457200" y="8461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01C91"/>
              </a:buClr>
              <a:buSzPts val="2800"/>
              <a:buFont typeface="Calibri"/>
              <a:buNone/>
            </a:pPr>
            <a:r>
              <a:rPr lang="en-GB" sz="2800">
                <a:solidFill>
                  <a:srgbClr val="401C91"/>
                </a:solidFill>
              </a:rPr>
              <a:t>New App – coming soon</a:t>
            </a:r>
            <a:endParaRPr/>
          </a:p>
        </p:txBody>
      </p:sp>
      <p:pic>
        <p:nvPicPr>
          <p:cNvPr id="154" name="Google Shape;154;p7"/>
          <p:cNvPicPr preferRelativeResize="0">
            <a:picLocks noGrp="1"/>
          </p:cNvPicPr>
          <p:nvPr>
            <p:ph type="body" idx="1"/>
          </p:nvPr>
        </p:nvPicPr>
        <p:blipFill rotWithShape="1">
          <a:blip r:embed="rId3">
            <a:alphaModFix/>
          </a:blip>
          <a:srcRect/>
          <a:stretch/>
        </p:blipFill>
        <p:spPr>
          <a:xfrm>
            <a:off x="2309018" y="1166018"/>
            <a:ext cx="4525963" cy="4525963"/>
          </a:xfrm>
          <a:prstGeom prst="rect">
            <a:avLst/>
          </a:prstGeom>
          <a:noFill/>
          <a:ln>
            <a:noFill/>
          </a:ln>
        </p:spPr>
      </p:pic>
      <p:sp>
        <p:nvSpPr>
          <p:cNvPr id="155" name="Google Shape;155;p7"/>
          <p:cNvSpPr/>
          <p:nvPr/>
        </p:nvSpPr>
        <p:spPr>
          <a:xfrm>
            <a:off x="457200" y="5865962"/>
            <a:ext cx="2234242" cy="5601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8"/>
          <p:cNvPicPr preferRelativeResize="0">
            <a:picLocks noGrp="1"/>
          </p:cNvPicPr>
          <p:nvPr>
            <p:ph type="body" idx="1"/>
          </p:nvPr>
        </p:nvPicPr>
        <p:blipFill rotWithShape="1">
          <a:blip r:embed="rId3">
            <a:alphaModFix/>
          </a:blip>
          <a:srcRect/>
          <a:stretch/>
        </p:blipFill>
        <p:spPr>
          <a:xfrm>
            <a:off x="2430041" y="-181292"/>
            <a:ext cx="4525963" cy="4525963"/>
          </a:xfrm>
          <a:prstGeom prst="rect">
            <a:avLst/>
          </a:prstGeom>
          <a:noFill/>
          <a:ln>
            <a:noFill/>
          </a:ln>
        </p:spPr>
      </p:pic>
      <p:pic>
        <p:nvPicPr>
          <p:cNvPr id="162" name="Google Shape;162;p8" descr="Connection.jpg"/>
          <p:cNvPicPr preferRelativeResize="0"/>
          <p:nvPr/>
        </p:nvPicPr>
        <p:blipFill rotWithShape="1">
          <a:blip r:embed="rId4">
            <a:alphaModFix/>
          </a:blip>
          <a:srcRect r="50183"/>
          <a:stretch/>
        </p:blipFill>
        <p:spPr>
          <a:xfrm>
            <a:off x="688226" y="1539676"/>
            <a:ext cx="1920996" cy="2216848"/>
          </a:xfrm>
          <a:prstGeom prst="rect">
            <a:avLst/>
          </a:prstGeom>
          <a:noFill/>
          <a:ln>
            <a:noFill/>
          </a:ln>
        </p:spPr>
      </p:pic>
      <p:sp>
        <p:nvSpPr>
          <p:cNvPr id="163" name="Google Shape;163;p8"/>
          <p:cNvSpPr/>
          <p:nvPr/>
        </p:nvSpPr>
        <p:spPr>
          <a:xfrm>
            <a:off x="531600" y="5923574"/>
            <a:ext cx="2234400" cy="49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8"/>
          <p:cNvPicPr preferRelativeResize="0"/>
          <p:nvPr/>
        </p:nvPicPr>
        <p:blipFill rotWithShape="1">
          <a:blip r:embed="rId5">
            <a:alphaModFix/>
          </a:blip>
          <a:srcRect/>
          <a:stretch/>
        </p:blipFill>
        <p:spPr>
          <a:xfrm>
            <a:off x="1461025" y="3919238"/>
            <a:ext cx="1543050" cy="2070225"/>
          </a:xfrm>
          <a:prstGeom prst="rect">
            <a:avLst/>
          </a:prstGeom>
          <a:noFill/>
          <a:ln>
            <a:noFill/>
          </a:ln>
        </p:spPr>
      </p:pic>
      <p:pic>
        <p:nvPicPr>
          <p:cNvPr id="165" name="Google Shape;165;p8" descr="Page 13.jpg"/>
          <p:cNvPicPr preferRelativeResize="0"/>
          <p:nvPr/>
        </p:nvPicPr>
        <p:blipFill rotWithShape="1">
          <a:blip r:embed="rId6">
            <a:alphaModFix/>
          </a:blip>
          <a:srcRect l="40108" t="50662" r="40366" b="1123"/>
          <a:stretch/>
        </p:blipFill>
        <p:spPr>
          <a:xfrm>
            <a:off x="6552912" y="2073572"/>
            <a:ext cx="1740712" cy="2400301"/>
          </a:xfrm>
          <a:prstGeom prst="rect">
            <a:avLst/>
          </a:prstGeom>
          <a:noFill/>
          <a:ln>
            <a:noFill/>
          </a:ln>
        </p:spPr>
      </p:pic>
      <p:sp>
        <p:nvSpPr>
          <p:cNvPr id="166" name="Google Shape;166;p8"/>
          <p:cNvSpPr/>
          <p:nvPr/>
        </p:nvSpPr>
        <p:spPr>
          <a:xfrm rot="1986400">
            <a:off x="1864867" y="3933152"/>
            <a:ext cx="1740573" cy="4103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9" descr="Connection.jpg"/>
          <p:cNvPicPr preferRelativeResize="0"/>
          <p:nvPr/>
        </p:nvPicPr>
        <p:blipFill rotWithShape="1">
          <a:blip r:embed="rId3">
            <a:alphaModFix/>
          </a:blip>
          <a:srcRect l="49817"/>
          <a:stretch/>
        </p:blipFill>
        <p:spPr>
          <a:xfrm>
            <a:off x="4112712" y="3015427"/>
            <a:ext cx="2270108" cy="2600621"/>
          </a:xfrm>
          <a:prstGeom prst="rect">
            <a:avLst/>
          </a:prstGeom>
          <a:noFill/>
          <a:ln>
            <a:noFill/>
          </a:ln>
        </p:spPr>
      </p:pic>
      <p:sp>
        <p:nvSpPr>
          <p:cNvPr id="173" name="Google Shape;173;p9"/>
          <p:cNvSpPr txBox="1"/>
          <p:nvPr/>
        </p:nvSpPr>
        <p:spPr>
          <a:xfrm>
            <a:off x="482600" y="5025985"/>
            <a:ext cx="816254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lt1"/>
                </a:solidFill>
                <a:latin typeface="Varela Round"/>
                <a:ea typeface="Varela Round"/>
                <a:cs typeface="Varela Round"/>
                <a:sym typeface="Varela Round"/>
              </a:rPr>
              <a:t>.</a:t>
            </a:r>
            <a:endParaRPr/>
          </a:p>
        </p:txBody>
      </p:sp>
      <p:sp>
        <p:nvSpPr>
          <p:cNvPr id="174" name="Google Shape;174;p9"/>
          <p:cNvSpPr txBox="1"/>
          <p:nvPr/>
        </p:nvSpPr>
        <p:spPr>
          <a:xfrm>
            <a:off x="482600" y="683210"/>
            <a:ext cx="816254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rgbClr val="401C91"/>
                </a:solidFill>
                <a:latin typeface="Varela Round"/>
                <a:ea typeface="Varela Round"/>
                <a:cs typeface="Varela Round"/>
                <a:sym typeface="Varela Round"/>
              </a:rPr>
              <a:t>1.Talk</a:t>
            </a:r>
            <a:endParaRPr/>
          </a:p>
        </p:txBody>
      </p:sp>
      <p:pic>
        <p:nvPicPr>
          <p:cNvPr id="175" name="Google Shape;175;p9"/>
          <p:cNvPicPr preferRelativeResize="0"/>
          <p:nvPr/>
        </p:nvPicPr>
        <p:blipFill rotWithShape="1">
          <a:blip r:embed="rId4">
            <a:alphaModFix/>
          </a:blip>
          <a:srcRect/>
          <a:stretch/>
        </p:blipFill>
        <p:spPr>
          <a:xfrm>
            <a:off x="753831" y="1392661"/>
            <a:ext cx="1805277" cy="1441074"/>
          </a:xfrm>
          <a:prstGeom prst="rect">
            <a:avLst/>
          </a:prstGeom>
          <a:noFill/>
          <a:ln>
            <a:noFill/>
          </a:ln>
        </p:spPr>
      </p:pic>
      <p:sp>
        <p:nvSpPr>
          <p:cNvPr id="176" name="Google Shape;176;p9"/>
          <p:cNvSpPr txBox="1"/>
          <p:nvPr/>
        </p:nvSpPr>
        <p:spPr>
          <a:xfrm>
            <a:off x="2464193" y="1146937"/>
            <a:ext cx="1805277" cy="5847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lt1"/>
                </a:solidFill>
                <a:latin typeface="Varela Round"/>
                <a:ea typeface="Varela Round"/>
                <a:cs typeface="Varela Round"/>
                <a:sym typeface="Varela Round"/>
              </a:rPr>
              <a:t>Make you feel</a:t>
            </a:r>
            <a:br>
              <a:rPr lang="en-GB" sz="1600">
                <a:solidFill>
                  <a:schemeClr val="lt1"/>
                </a:solidFill>
                <a:latin typeface="Varela Round"/>
                <a:ea typeface="Varela Round"/>
                <a:cs typeface="Varela Round"/>
                <a:sym typeface="Varela Round"/>
              </a:rPr>
            </a:br>
            <a:r>
              <a:rPr lang="en-GB" sz="1600">
                <a:solidFill>
                  <a:schemeClr val="lt1"/>
                </a:solidFill>
                <a:latin typeface="Varela Round"/>
                <a:ea typeface="Varela Round"/>
                <a:cs typeface="Varela Round"/>
                <a:sym typeface="Varela Round"/>
              </a:rPr>
              <a:t>seen and heard</a:t>
            </a:r>
            <a:endParaRPr/>
          </a:p>
        </p:txBody>
      </p:sp>
      <p:pic>
        <p:nvPicPr>
          <p:cNvPr id="177" name="Google Shape;177;p9"/>
          <p:cNvPicPr preferRelativeResize="0"/>
          <p:nvPr/>
        </p:nvPicPr>
        <p:blipFill rotWithShape="1">
          <a:blip r:embed="rId5">
            <a:alphaModFix/>
          </a:blip>
          <a:srcRect/>
          <a:stretch/>
        </p:blipFill>
        <p:spPr>
          <a:xfrm>
            <a:off x="6014579" y="1507536"/>
            <a:ext cx="2160793" cy="1786255"/>
          </a:xfrm>
          <a:prstGeom prst="rect">
            <a:avLst/>
          </a:prstGeom>
          <a:noFill/>
          <a:ln>
            <a:noFill/>
          </a:ln>
        </p:spPr>
      </p:pic>
      <p:sp>
        <p:nvSpPr>
          <p:cNvPr id="178" name="Google Shape;178;p9"/>
          <p:cNvSpPr txBox="1"/>
          <p:nvPr/>
        </p:nvSpPr>
        <p:spPr>
          <a:xfrm>
            <a:off x="6297375" y="1541525"/>
            <a:ext cx="16101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FFFFFF"/>
                </a:solidFill>
                <a:latin typeface="Varela Round"/>
                <a:ea typeface="Varela Round"/>
                <a:cs typeface="Varela Round"/>
                <a:sym typeface="Varela Round"/>
              </a:rPr>
              <a:t>I’m a little worried, you don’t seem yourself</a:t>
            </a:r>
            <a:endParaRPr/>
          </a:p>
        </p:txBody>
      </p:sp>
      <p:sp>
        <p:nvSpPr>
          <p:cNvPr id="179" name="Google Shape;179;p9"/>
          <p:cNvSpPr txBox="1"/>
          <p:nvPr/>
        </p:nvSpPr>
        <p:spPr>
          <a:xfrm>
            <a:off x="671701" y="1720938"/>
            <a:ext cx="18054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lt1"/>
                </a:solidFill>
                <a:latin typeface="Varela Round"/>
                <a:ea typeface="Varela Round"/>
                <a:cs typeface="Varela Round"/>
                <a:sym typeface="Varela Round"/>
              </a:rPr>
              <a:t>Heh? Hmmm</a:t>
            </a:r>
            <a:endParaRPr/>
          </a:p>
        </p:txBody>
      </p:sp>
      <p:sp>
        <p:nvSpPr>
          <p:cNvPr id="180" name="Google Shape;180;p9"/>
          <p:cNvSpPr/>
          <p:nvPr/>
        </p:nvSpPr>
        <p:spPr>
          <a:xfrm>
            <a:off x="457200" y="5952225"/>
            <a:ext cx="2234400" cy="50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 name="Google Shape;181;p9"/>
          <p:cNvPicPr preferRelativeResize="0"/>
          <p:nvPr/>
        </p:nvPicPr>
        <p:blipFill rotWithShape="1">
          <a:blip r:embed="rId6">
            <a:alphaModFix/>
          </a:blip>
          <a:srcRect/>
          <a:stretch/>
        </p:blipFill>
        <p:spPr>
          <a:xfrm>
            <a:off x="1627275" y="2958437"/>
            <a:ext cx="2023350" cy="2714625"/>
          </a:xfrm>
          <a:prstGeom prst="rect">
            <a:avLst/>
          </a:prstGeom>
          <a:noFill/>
          <a:ln>
            <a:noFill/>
          </a:ln>
        </p:spPr>
      </p:pic>
      <p:sp>
        <p:nvSpPr>
          <p:cNvPr id="182" name="Google Shape;182;p9"/>
          <p:cNvSpPr/>
          <p:nvPr/>
        </p:nvSpPr>
        <p:spPr>
          <a:xfrm rot="1829613">
            <a:off x="2450221" y="2957700"/>
            <a:ext cx="1648860" cy="5033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1707</Words>
  <Application>Microsoft Office PowerPoint</Application>
  <PresentationFormat>On-screen Show (4:3)</PresentationFormat>
  <Paragraphs>149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Times New Roman</vt:lpstr>
      <vt:lpstr>Varela Round</vt:lpstr>
      <vt:lpstr>Calibri</vt:lpstr>
      <vt:lpstr>Arial</vt:lpstr>
      <vt:lpstr>Office Theme</vt:lpstr>
      <vt:lpstr>PowerPoint Presentation</vt:lpstr>
      <vt:lpstr>PowerPoint Presentation</vt:lpstr>
      <vt:lpstr> 1 in 6 young people have experienced mental ill health</vt:lpstr>
      <vt:lpstr> stem4’s Mission </vt:lpstr>
      <vt:lpstr>PowerPoint Presentation</vt:lpstr>
      <vt:lpstr>PowerPoint Presentation</vt:lpstr>
      <vt:lpstr>New App – coming soon</vt:lpstr>
      <vt:lpstr>PowerPoint Presentation</vt:lpstr>
      <vt:lpstr>PowerPoint Presentation</vt:lpstr>
      <vt:lpstr>PowerPoint Presentation</vt:lpstr>
      <vt:lpstr>PowerPoint Presentation</vt:lpstr>
      <vt:lpstr>PowerPoint Presentation</vt:lpstr>
      <vt:lpstr> What can we do here at our school?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 x</dc:creator>
  <cp:lastModifiedBy>Rachel Edwards</cp:lastModifiedBy>
  <cp:revision>1</cp:revision>
  <dcterms:created xsi:type="dcterms:W3CDTF">2022-06-30T09:58:59Z</dcterms:created>
  <dcterms:modified xsi:type="dcterms:W3CDTF">2022-09-28T06:53:38Z</dcterms:modified>
</cp:coreProperties>
</file>